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6" r:id="rId2"/>
    <p:sldId id="337" r:id="rId3"/>
    <p:sldId id="335" r:id="rId4"/>
    <p:sldId id="286" r:id="rId5"/>
    <p:sldId id="280" r:id="rId6"/>
    <p:sldId id="263" r:id="rId7"/>
    <p:sldId id="266" r:id="rId8"/>
    <p:sldId id="296" r:id="rId9"/>
    <p:sldId id="287" r:id="rId10"/>
    <p:sldId id="278" r:id="rId11"/>
    <p:sldId id="331" r:id="rId12"/>
    <p:sldId id="333" r:id="rId13"/>
    <p:sldId id="302" r:id="rId14"/>
    <p:sldId id="284" r:id="rId15"/>
    <p:sldId id="307" r:id="rId16"/>
    <p:sldId id="322" r:id="rId17"/>
    <p:sldId id="318" r:id="rId18"/>
    <p:sldId id="309" r:id="rId19"/>
    <p:sldId id="300" r:id="rId20"/>
    <p:sldId id="290" r:id="rId21"/>
    <p:sldId id="291" r:id="rId22"/>
    <p:sldId id="262" r:id="rId23"/>
    <p:sldId id="330" r:id="rId24"/>
    <p:sldId id="336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69" autoAdjust="0"/>
  </p:normalViewPr>
  <p:slideViewPr>
    <p:cSldViewPr>
      <p:cViewPr>
        <p:scale>
          <a:sx n="78" d="100"/>
          <a:sy n="78" d="100"/>
        </p:scale>
        <p:origin x="-10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4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72108" cy="465476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7" y="2"/>
            <a:ext cx="2972108" cy="465476"/>
          </a:xfrm>
          <a:prstGeom prst="rect">
            <a:avLst/>
          </a:prstGeom>
        </p:spPr>
        <p:txBody>
          <a:bodyPr vert="horz" lIns="91416" tIns="45710" rIns="91416" bIns="45710" rtlCol="0"/>
          <a:lstStyle>
            <a:lvl1pPr algn="r">
              <a:defRPr sz="1200"/>
            </a:lvl1pPr>
          </a:lstStyle>
          <a:p>
            <a:fld id="{E482F3D5-E104-4812-B3D1-BD95730185AC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286"/>
            <a:ext cx="2972108" cy="465476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7" y="8829286"/>
            <a:ext cx="2972108" cy="465476"/>
          </a:xfrm>
          <a:prstGeom prst="rect">
            <a:avLst/>
          </a:prstGeom>
        </p:spPr>
        <p:txBody>
          <a:bodyPr vert="horz" lIns="91416" tIns="45710" rIns="91416" bIns="45710" rtlCol="0" anchor="b"/>
          <a:lstStyle>
            <a:lvl1pPr algn="r">
              <a:defRPr sz="1200"/>
            </a:lvl1pPr>
          </a:lstStyle>
          <a:p>
            <a:fld id="{51348F9E-7B2C-489E-A671-B942D134E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64820"/>
          </a:xfrm>
          <a:prstGeom prst="rect">
            <a:avLst/>
          </a:prstGeom>
        </p:spPr>
        <p:txBody>
          <a:bodyPr vert="horz" lIns="92806" tIns="46403" rIns="92806" bIns="464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4820"/>
          </a:xfrm>
          <a:prstGeom prst="rect">
            <a:avLst/>
          </a:prstGeom>
        </p:spPr>
        <p:txBody>
          <a:bodyPr vert="horz" lIns="92806" tIns="46403" rIns="92806" bIns="46403" rtlCol="0"/>
          <a:lstStyle>
            <a:lvl1pPr algn="r">
              <a:defRPr sz="1200"/>
            </a:lvl1pPr>
          </a:lstStyle>
          <a:p>
            <a:fld id="{5E4448F1-4505-4C98-B1D2-14CFAFF0648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6" tIns="46403" rIns="92806" bIns="464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06" tIns="46403" rIns="92806" bIns="464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2806" tIns="46403" rIns="92806" bIns="464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29969"/>
            <a:ext cx="2971800" cy="464820"/>
          </a:xfrm>
          <a:prstGeom prst="rect">
            <a:avLst/>
          </a:prstGeom>
        </p:spPr>
        <p:txBody>
          <a:bodyPr vert="horz" lIns="92806" tIns="46403" rIns="92806" bIns="46403" rtlCol="0" anchor="b"/>
          <a:lstStyle>
            <a:lvl1pPr algn="r">
              <a:defRPr sz="1200"/>
            </a:lvl1pPr>
          </a:lstStyle>
          <a:p>
            <a:fld id="{0F033B93-D554-4CC4-94BA-9521EE3A2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April 20, 2004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Arizona Society of CPA's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fld id="{9D4D8C71-E8D2-49AC-924B-05FBC6DA27DC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52">
              <a:defRPr/>
            </a:pPr>
            <a:endParaRPr lang="en-US" baseline="0" dirty="0" smtClean="0"/>
          </a:p>
          <a:p>
            <a:pPr defTabSz="903952">
              <a:defRPr/>
            </a:pPr>
            <a:endParaRPr lang="en-US" dirty="0" smtClean="0"/>
          </a:p>
          <a:p>
            <a:endParaRPr lang="en-US" dirty="0"/>
          </a:p>
          <a:p>
            <a:pPr marL="169491" indent="-169491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06" indent="-171406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Gammage &amp; Burnham P.L.C.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856EBEB-4544-445B-86CC-17CE507292F9}" type="datetime2">
              <a:rPr lang="en-US">
                <a:solidFill>
                  <a:prstClr val="white"/>
                </a:solidFill>
              </a:rPr>
              <a:pPr/>
              <a:t>Monday, September 16, 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124CB-EB8F-45F3-82B4-F240826F631A}" type="slidenum">
              <a:rPr lang="en-US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773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defTabSz="903952">
              <a:defRPr/>
            </a:pPr>
            <a:endParaRPr lang="en-US" baseline="0" dirty="0" smtClean="0">
              <a:solidFill>
                <a:prstClr val="black"/>
              </a:solidFill>
            </a:endParaRPr>
          </a:p>
          <a:p>
            <a:pPr defTabSz="903952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9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491" indent="-169491" defTabSz="903952">
              <a:buFont typeface="Arial" pitchFamily="34" charset="0"/>
              <a:buChar char="•"/>
              <a:defRPr/>
            </a:pP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1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2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6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2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42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15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3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April 20, 2004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>
                <a:solidFill>
                  <a:prstClr val="black"/>
                </a:solidFill>
              </a:rPr>
              <a:t>Arizona Society of CPA's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0000FF"/>
              </a:buClr>
            </a:pPr>
            <a:fld id="{9D4D8C71-E8D2-49AC-924B-05FBC6DA27DC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u="none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6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06" indent="-171406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3B93-D554-4CC4-94BA-9521EE3A2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2FA28C-EB30-425C-AD0E-577DB221EC83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2F9593-D8BC-4EE1-8A43-1409494908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47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29FFC-7A38-40F0-9185-00195E2ABA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686D-1659-421F-8167-E2682DE967DF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1367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CE8A6-3E83-4FB1-A8C3-EAFCF8664F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E6957-1751-42FD-8356-9A9A76EFA18C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4769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9A69A-29CB-4312-9ABF-09348FB7E7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BCFA-02D5-43CA-995D-ED7CA5662536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25640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E24513-40D8-440C-9DB9-C5D00F525E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19D1-B10F-4515-A679-EEAF637E12A4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4851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D0F787-A6DC-469E-B2EC-40F1D294FF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0597E-41D9-420C-9B53-0F20B5903BD6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8068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1A02F-8B31-4558-8884-379D0AD317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C214F-5066-498F-94FC-6E0E914CB82F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62541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9D26F-04AD-4137-AEBD-0BC59A463C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15F8-70E8-44B5-9B5B-41F224D3FE55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4441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7C0C4-693A-4EF4-A979-9554B137DB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008F3-F6AB-4B6D-8106-958E69A6D613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34727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006AE-4506-4E4E-B94A-0167C66B0F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633F-FBB5-4124-AC5B-8AD6CB3D35AC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6554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0AF18-BA19-4BE1-971C-0100D2BFD0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AC1C-C617-4EBD-806A-4F2ECF1B1316}" type="datetime2">
              <a:rPr lang="en-US">
                <a:solidFill>
                  <a:srgbClr val="FFFFFF"/>
                </a:solidFill>
              </a:rPr>
              <a:pPr/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365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66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Computer Forensics –</a:t>
            </a:r>
            <a:br>
              <a:rPr lang="en-US" smtClean="0"/>
            </a:br>
            <a:r>
              <a:rPr lang="en-US" smtClean="0"/>
              <a:t>   Use It or Lose It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Gammage &amp; Burnham P.L.C.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50DFF-FBD3-4DF0-8B64-2C8DF121C4B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538197-AB5E-4A26-A94F-5BF2E6C8057D}" type="datetime2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Monday, September 16, 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57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33400"/>
            <a:ext cx="7620000" cy="1162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Digital Forensics Update - Enhancing Your Ability</a:t>
            </a:r>
            <a:r>
              <a:rPr lang="en-US" sz="3200" dirty="0"/>
              <a:t> </a:t>
            </a:r>
            <a:r>
              <a:rPr lang="en-US" sz="3200" dirty="0" smtClean="0"/>
              <a:t>to Win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>
          <a:xfrm>
            <a:off x="914400" y="6219764"/>
            <a:ext cx="2573575" cy="457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September 11, 2013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9591" y="5920773"/>
            <a:ext cx="2597034" cy="457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Fennemore</a:t>
            </a:r>
            <a:r>
              <a:rPr lang="en-US" sz="1600" dirty="0" smtClean="0">
                <a:solidFill>
                  <a:srgbClr val="FFFFFF"/>
                </a:solidFill>
              </a:rPr>
              <a:t> Craig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3" name="Picture 12" descr="\\jackie\Network Storage\EI Documents\Company Logos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26384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43327"/>
            <a:ext cx="5233986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792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/>
          <a:lstStyle/>
          <a:p>
            <a:r>
              <a:rPr lang="en-US" dirty="0" smtClean="0"/>
              <a:t>Social Media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-Obtainable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2800" kern="1200" dirty="0">
              <a:effectLst/>
              <a:latin typeface="Calibri"/>
            </a:endParaRPr>
          </a:p>
        </p:txBody>
      </p:sp>
      <p:pic>
        <p:nvPicPr>
          <p:cNvPr id="2050" name="Picture 2" descr="C:\Users\craig\Documents\Mom and Dad\Desktop\Tiffany Presentation Dec 2012\social media ic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45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7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kern="1200" dirty="0">
                <a:effectLst/>
                <a:latin typeface="Calibri"/>
              </a:rPr>
              <a:t>I see no principled reason to articulate different standards for the discoverability of communications through email, text message, or social media platforms</a:t>
            </a:r>
            <a:r>
              <a:rPr lang="en-US" i="1" kern="1200" dirty="0" smtClean="0">
                <a:effectLst/>
                <a:latin typeface="Calibri"/>
              </a:rPr>
              <a:t>.</a:t>
            </a:r>
          </a:p>
          <a:p>
            <a:pPr marL="0" lvl="0" indent="0">
              <a:buNone/>
            </a:pPr>
            <a:r>
              <a:rPr lang="en-US" sz="2400" dirty="0" smtClean="0"/>
              <a:t>       -Magistrate </a:t>
            </a:r>
            <a:r>
              <a:rPr lang="en-US" sz="2400" dirty="0"/>
              <a:t>Judge Paul </a:t>
            </a:r>
            <a:r>
              <a:rPr lang="en-US" sz="2400" dirty="0" err="1"/>
              <a:t>Papak</a:t>
            </a:r>
            <a:endParaRPr lang="en-US" sz="2400" i="1" kern="1200" dirty="0">
              <a:effectLst/>
              <a:latin typeface="Calibri"/>
            </a:endParaRPr>
          </a:p>
          <a:p>
            <a:pPr marL="0" lvl="0" indent="0">
              <a:buNone/>
            </a:pPr>
            <a:endParaRPr lang="en-US" kern="1200" dirty="0">
              <a:effectLst/>
              <a:latin typeface="Calibri"/>
            </a:endParaRPr>
          </a:p>
          <a:p>
            <a:pPr marL="0" indent="0">
              <a:buNone/>
            </a:pPr>
            <a:r>
              <a:rPr lang="en-US" sz="2000" i="1" kern="1200" dirty="0">
                <a:effectLst/>
              </a:rPr>
              <a:t>Robinson v. Jones Lang </a:t>
            </a:r>
            <a:r>
              <a:rPr lang="en-US" sz="2000" i="1" kern="1200" dirty="0" err="1">
                <a:effectLst/>
              </a:rPr>
              <a:t>Lasalle</a:t>
            </a:r>
            <a:r>
              <a:rPr lang="en-US" sz="2000" i="1" kern="1200" dirty="0">
                <a:effectLst/>
              </a:rPr>
              <a:t> </a:t>
            </a:r>
            <a:r>
              <a:rPr lang="en-US" sz="2000" i="1" kern="1200" dirty="0" err="1">
                <a:effectLst/>
              </a:rPr>
              <a:t>Ams</a:t>
            </a:r>
            <a:r>
              <a:rPr lang="en-US" sz="2000" i="1" kern="1200" dirty="0">
                <a:effectLst/>
              </a:rPr>
              <a:t>.,</a:t>
            </a:r>
            <a:r>
              <a:rPr lang="en-US" sz="2000" kern="1200" dirty="0">
                <a:effectLst/>
              </a:rPr>
              <a:t> 2012 U.S. Dist. LEXIS 123883 (D. Or. Aug. 29, 2012)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5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aig\Desktop\computer forensics sn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00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19200"/>
          </a:xfrm>
        </p:spPr>
        <p:txBody>
          <a:bodyPr/>
          <a:lstStyle/>
          <a:p>
            <a:r>
              <a:rPr lang="en-US" sz="3600" dirty="0" smtClean="0"/>
              <a:t>Digital </a:t>
            </a:r>
            <a:r>
              <a:rPr lang="en-US" sz="3600" dirty="0"/>
              <a:t>Forensics in Each Stage of Litigation Process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Arizona State Bar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November 4,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162800" y="2286000"/>
            <a:ext cx="1981200" cy="419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Defendable Reports</a:t>
            </a:r>
            <a:endParaRPr lang="en-US" sz="1700" dirty="0">
              <a:solidFill>
                <a:srgbClr val="000066"/>
              </a:solidFill>
            </a:endParaRP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Understandable Testimony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Integrity </a:t>
            </a:r>
            <a:r>
              <a:rPr lang="en-US" sz="1700" dirty="0">
                <a:solidFill>
                  <a:srgbClr val="000066"/>
                </a:solidFill>
              </a:rPr>
              <a:t>of Data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Vulnerability Assessment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Opposing Expert Cross Examination</a:t>
            </a:r>
          </a:p>
          <a:p>
            <a:pPr marL="231775" indent="-23177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Prior Experience </a:t>
            </a:r>
            <a:r>
              <a:rPr lang="en-US" sz="1700" dirty="0">
                <a:solidFill>
                  <a:srgbClr val="000066"/>
                </a:solidFill>
              </a:rPr>
              <a:t>Reputation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953000" y="2286000"/>
            <a:ext cx="2209800" cy="419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Getting all data needed to represent client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Determine user intent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Restoration </a:t>
            </a:r>
            <a:r>
              <a:rPr lang="en-US" sz="1700" dirty="0">
                <a:solidFill>
                  <a:srgbClr val="000066"/>
                </a:solidFill>
              </a:rPr>
              <a:t>of 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66"/>
                </a:solidFill>
              </a:rPr>
              <a:t>   Deleted Files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Review all relevant ESI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Printing/burning activity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Internet activity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Spoliation of Evidence</a:t>
            </a:r>
          </a:p>
          <a:p>
            <a:pPr marL="341313" indent="-2333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Knowledge of case law</a:t>
            </a: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590800" y="2286000"/>
            <a:ext cx="2362200" cy="4191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Attend Meet and Confer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Types </a:t>
            </a:r>
            <a:r>
              <a:rPr lang="en-US" sz="1700" dirty="0">
                <a:solidFill>
                  <a:srgbClr val="000066"/>
                </a:solidFill>
              </a:rPr>
              <a:t>of Electronic Evidence to Request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Secure Collection &amp; Preservation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Detect use of </a:t>
            </a:r>
            <a:r>
              <a:rPr lang="en-US" sz="1700" dirty="0">
                <a:solidFill>
                  <a:srgbClr val="000066"/>
                </a:solidFill>
              </a:rPr>
              <a:t>S</a:t>
            </a:r>
            <a:r>
              <a:rPr lang="en-US" sz="1700" dirty="0" smtClean="0">
                <a:solidFill>
                  <a:srgbClr val="000066"/>
                </a:solidFill>
              </a:rPr>
              <a:t>torage Devices/ Data Downloads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Motion to </a:t>
            </a:r>
            <a:r>
              <a:rPr lang="en-US" sz="1700" dirty="0" smtClean="0">
                <a:solidFill>
                  <a:srgbClr val="000066"/>
                </a:solidFill>
              </a:rPr>
              <a:t>Compel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Opposing Expert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66"/>
                </a:solidFill>
              </a:rPr>
              <a:t>    Deposition/Rebuke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66"/>
                </a:solidFill>
              </a:rPr>
              <a:t>    Findings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Attend meetings with Judge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228600" y="2286000"/>
            <a:ext cx="2362200" cy="419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Data preservation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Identify </a:t>
            </a:r>
            <a:r>
              <a:rPr lang="en-US" sz="1700" dirty="0">
                <a:solidFill>
                  <a:srgbClr val="000066"/>
                </a:solidFill>
              </a:rPr>
              <a:t>Electronic Evidence Sources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66"/>
                </a:solidFill>
              </a:rPr>
              <a:t>Assist with Cost/ Benefit </a:t>
            </a:r>
            <a:r>
              <a:rPr lang="en-US" sz="1700" dirty="0" smtClean="0">
                <a:solidFill>
                  <a:srgbClr val="000066"/>
                </a:solidFill>
              </a:rPr>
              <a:t>Discussions with Clients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Interrogatory assistance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Avoid Exposure to Sanctions</a:t>
            </a:r>
            <a:endParaRPr lang="en-US" sz="1700" dirty="0">
              <a:solidFill>
                <a:srgbClr val="000066"/>
              </a:solidFill>
            </a:endParaRP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For defense, view what is/is not on computer</a:t>
            </a:r>
          </a:p>
          <a:p>
            <a:pPr marL="238125" indent="-2381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 smtClean="0">
                <a:solidFill>
                  <a:srgbClr val="000066"/>
                </a:solidFill>
              </a:rPr>
              <a:t>TRO</a:t>
            </a:r>
            <a:endParaRPr lang="en-US" sz="1700" dirty="0">
              <a:solidFill>
                <a:srgbClr val="000066"/>
              </a:solidFill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04800" y="1755913"/>
            <a:ext cx="22098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Case Strategy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667000" y="1752600"/>
            <a:ext cx="22098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Discovery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5105400" y="1752600"/>
            <a:ext cx="187325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Analysis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7239000" y="1752600"/>
            <a:ext cx="17526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Testimony</a:t>
            </a:r>
          </a:p>
        </p:txBody>
      </p:sp>
    </p:spTree>
    <p:extLst>
      <p:ext uri="{BB962C8B-B14F-4D97-AF65-F5344CB8AC3E}">
        <p14:creationId xmlns:p14="http://schemas.microsoft.com/office/powerpoint/2010/main" val="202621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  <p:bldLst>
      <p:bldP spid="1167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Quick Facts……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63983"/>
            <a:ext cx="7543800" cy="4349234"/>
          </a:xfrm>
        </p:spPr>
        <p:txBody>
          <a:bodyPr/>
          <a:lstStyle/>
          <a:p>
            <a:endParaRPr lang="en-US" sz="2600" dirty="0" smtClean="0"/>
          </a:p>
          <a:p>
            <a:r>
              <a:rPr lang="en-US" sz="2600" dirty="0" smtClean="0"/>
              <a:t>93% of information is</a:t>
            </a:r>
          </a:p>
          <a:p>
            <a:pPr marL="0" indent="0">
              <a:buNone/>
            </a:pPr>
            <a:r>
              <a:rPr lang="en-US" sz="2600" dirty="0" smtClean="0"/>
              <a:t>   created on computer; </a:t>
            </a:r>
          </a:p>
          <a:p>
            <a:pPr marL="0" indent="0">
              <a:buNone/>
            </a:pPr>
            <a:r>
              <a:rPr lang="en-US" sz="2600" dirty="0" smtClean="0"/>
              <a:t>   90% is never printed!</a:t>
            </a:r>
            <a:endParaRPr lang="en-US" sz="2600" dirty="0"/>
          </a:p>
          <a:p>
            <a:r>
              <a:rPr lang="en-US" sz="2600" dirty="0" smtClean="0"/>
              <a:t>7.3 billion cellphones</a:t>
            </a:r>
          </a:p>
          <a:p>
            <a:r>
              <a:rPr lang="en-US" sz="2600" dirty="0" smtClean="0"/>
              <a:t>1.3 billion computers</a:t>
            </a:r>
          </a:p>
          <a:p>
            <a:r>
              <a:rPr lang="en-US" sz="2600" dirty="0" smtClean="0"/>
              <a:t>200 cases/year on e-discovery issues</a:t>
            </a:r>
          </a:p>
          <a:p>
            <a:pPr marL="457200" lvl="1" indent="0">
              <a:buNone/>
            </a:pPr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8199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067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Meet </a:t>
            </a:r>
            <a:r>
              <a:rPr lang="en-US" dirty="0"/>
              <a:t>and Confer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2286000"/>
            <a:ext cx="812165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Judges want &amp;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need cooperation</a:t>
            </a:r>
          </a:p>
          <a:p>
            <a:r>
              <a:rPr lang="en-US" dirty="0" smtClean="0"/>
              <a:t>Start on right foot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stay there</a:t>
            </a:r>
          </a:p>
          <a:p>
            <a:r>
              <a:rPr lang="en-US" dirty="0" smtClean="0"/>
              <a:t>New E-Discovery Guidelines issued by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ND California (www.cand.uscourts.gov)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2050" name="Picture 2" descr="C:\Users\craig\Documents\Mom and Dad\Desktop\Presentation photos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4" y="2103474"/>
            <a:ext cx="3813176" cy="25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raig\Documents\Mom and Dad\Desktop\Tiffany Presentation Dec 2012\istock_000000513135x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65216"/>
            <a:ext cx="1082675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776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Examples…</a:t>
            </a:r>
            <a:br>
              <a:rPr lang="en-US" dirty="0"/>
            </a:br>
            <a:r>
              <a:rPr lang="en-US" dirty="0"/>
              <a:t>Meet and Confer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6200" cy="4876800"/>
          </a:xfrm>
        </p:spPr>
        <p:txBody>
          <a:bodyPr>
            <a:normAutofit fontScale="62500" lnSpcReduction="20000"/>
          </a:bodyPr>
          <a:lstStyle/>
          <a:p>
            <a:endParaRPr lang="en-US" sz="4500" dirty="0" smtClean="0"/>
          </a:p>
          <a:p>
            <a:r>
              <a:rPr lang="en-US" sz="4500" dirty="0" smtClean="0"/>
              <a:t>Department of Justice was Plaintiff</a:t>
            </a:r>
          </a:p>
          <a:p>
            <a:r>
              <a:rPr lang="en-US" sz="4500" dirty="0" smtClean="0"/>
              <a:t>They “want it all”</a:t>
            </a:r>
          </a:p>
          <a:p>
            <a:r>
              <a:rPr lang="en-US" sz="4500" dirty="0" smtClean="0"/>
              <a:t>Negotiated down from 26 computers to 2</a:t>
            </a:r>
          </a:p>
          <a:p>
            <a:r>
              <a:rPr lang="en-US" sz="4500" dirty="0" smtClean="0"/>
              <a:t>Search terms with millions of search hits</a:t>
            </a:r>
          </a:p>
          <a:p>
            <a:r>
              <a:rPr lang="en-US" sz="4500" dirty="0" smtClean="0"/>
              <a:t>Agree on statistical sampling approach for residual</a:t>
            </a:r>
          </a:p>
          <a:p>
            <a:r>
              <a:rPr lang="en-US" sz="4500" dirty="0" smtClean="0"/>
              <a:t>If not being reasonable, go to Judge</a:t>
            </a:r>
          </a:p>
          <a:p>
            <a:r>
              <a:rPr lang="en-US" sz="4500" dirty="0" smtClean="0"/>
              <a:t>Have digital forensics expert at meetings/ hearings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United States of America vs. Business Recovery Services No. 2:11 CV-390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7170" name="Picture 2" descr="C:\Users\craig\Documents\Mom and Dad\Desktop\Tiffany Presentation Dec 2012\angry with 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670"/>
            <a:ext cx="2903538" cy="22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949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Case </a:t>
            </a:r>
            <a:r>
              <a:rPr lang="en-US" dirty="0"/>
              <a:t>Examples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          Spoliation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81200"/>
            <a:ext cx="8181974" cy="3810000"/>
          </a:xfrm>
        </p:spPr>
        <p:txBody>
          <a:bodyPr/>
          <a:lstStyle/>
          <a:p>
            <a:r>
              <a:rPr lang="en-US" sz="2200" dirty="0" smtClean="0"/>
              <a:t>Launched public relations campaign against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company that fired him (blogs, redirects 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from company website, etc.)</a:t>
            </a:r>
          </a:p>
          <a:p>
            <a:r>
              <a:rPr lang="en-US" sz="2200" dirty="0" smtClean="0"/>
              <a:t>Defendant claimed hard drive crashed</a:t>
            </a:r>
          </a:p>
          <a:p>
            <a:r>
              <a:rPr lang="en-US" sz="2200" dirty="0" smtClean="0"/>
              <a:t>Computers provided had little business data</a:t>
            </a:r>
          </a:p>
          <a:p>
            <a:r>
              <a:rPr lang="en-US" sz="2200" dirty="0" smtClean="0"/>
              <a:t>They refused to turn over smartphones</a:t>
            </a:r>
          </a:p>
          <a:p>
            <a:r>
              <a:rPr lang="en-US" sz="2200" dirty="0" smtClean="0"/>
              <a:t>CF determined phone was synced to computer</a:t>
            </a:r>
          </a:p>
          <a:p>
            <a:r>
              <a:rPr lang="en-US" sz="2200" dirty="0" smtClean="0"/>
              <a:t>Text and web-based mail contradicted deposition testimony; disclosed direct involvement with bashing campaign</a:t>
            </a:r>
          </a:p>
          <a:p>
            <a:r>
              <a:rPr lang="en-US" sz="2200" dirty="0" smtClean="0"/>
              <a:t>Sanctions awarded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Aviva USA v. Vazirani 2:11CV-0369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4" descr="C:\Users\craig\Documents\Mom and Dad\Desktop\Presentation photos\Spoli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623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raig\Documents\Mom and Dad\Desktop\Tiffany Presentation Dec 2012\bus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599"/>
            <a:ext cx="21336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21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Thrown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543800" cy="3886200"/>
          </a:xfrm>
        </p:spPr>
        <p:txBody>
          <a:bodyPr/>
          <a:lstStyle/>
          <a:p>
            <a:r>
              <a:rPr lang="en-US" sz="2600" dirty="0" smtClean="0"/>
              <a:t>Executives left company and started their own competing business</a:t>
            </a:r>
          </a:p>
          <a:p>
            <a:r>
              <a:rPr lang="en-US" sz="2600" dirty="0" smtClean="0"/>
              <a:t>Examined computers at old and new company</a:t>
            </a:r>
          </a:p>
          <a:p>
            <a:r>
              <a:rPr lang="en-US" sz="2600" dirty="0" smtClean="0"/>
              <a:t>Testified at spoliations hearing</a:t>
            </a:r>
          </a:p>
          <a:p>
            <a:r>
              <a:rPr lang="en-US" sz="2600" dirty="0" smtClean="0"/>
              <a:t>Used same wiping software on both!</a:t>
            </a:r>
          </a:p>
          <a:p>
            <a:r>
              <a:rPr lang="en-US" sz="2600" dirty="0" smtClean="0"/>
              <a:t>“Adverse inference instruction or in conjunction with monetary sanction would be insufficient cure”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Science Care v. </a:t>
            </a:r>
            <a:r>
              <a:rPr lang="en-US" sz="1800" dirty="0" err="1" smtClean="0"/>
              <a:t>Genlife</a:t>
            </a:r>
            <a:r>
              <a:rPr lang="en-US" sz="1800" dirty="0" smtClean="0"/>
              <a:t> Institute CV2009-032397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 descr="C:\Users\craig\Documents\Mom and Dad\Desktop\Tiffany Presentation Dec 2012\6a00d83454ca3969e20163058fa61d970d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76" y="1"/>
            <a:ext cx="2728923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26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Case Example – </a:t>
            </a:r>
            <a:br>
              <a:rPr lang="en-US" dirty="0" smtClean="0"/>
            </a:br>
            <a:r>
              <a:rPr lang="en-US" dirty="0" smtClean="0"/>
              <a:t>Without Digital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7/14 (evening</a:t>
            </a:r>
            <a:r>
              <a:rPr lang="en-US" sz="2400" dirty="0" smtClean="0"/>
              <a:t>) Human Resource Department receives email from EE indicating he/she wants </a:t>
            </a:r>
            <a:r>
              <a:rPr lang="en-US" sz="2400" dirty="0"/>
              <a:t>to meet with </a:t>
            </a:r>
            <a:r>
              <a:rPr lang="en-US" sz="2400" dirty="0" smtClean="0"/>
              <a:t>boss the next day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7/15 </a:t>
            </a:r>
            <a:r>
              <a:rPr lang="en-US" sz="2400" dirty="0"/>
              <a:t>Terminates </a:t>
            </a:r>
            <a:r>
              <a:rPr lang="en-US" sz="2400" dirty="0" smtClean="0"/>
              <a:t>employment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848600" cy="4876800"/>
          </a:xfrm>
        </p:spPr>
        <p:txBody>
          <a:bodyPr/>
          <a:lstStyle/>
          <a:p>
            <a:r>
              <a:rPr lang="en-US" sz="2800" dirty="0" smtClean="0"/>
              <a:t>Digital…it’s how we live!</a:t>
            </a:r>
          </a:p>
          <a:p>
            <a:r>
              <a:rPr lang="en-US" sz="2800" dirty="0" smtClean="0"/>
              <a:t>Areas to consider looking for digital evidence</a:t>
            </a:r>
          </a:p>
          <a:p>
            <a:r>
              <a:rPr lang="en-US" sz="2800" dirty="0" smtClean="0"/>
              <a:t>Critical data on smartphones alone</a:t>
            </a:r>
          </a:p>
          <a:p>
            <a:r>
              <a:rPr lang="en-US" sz="2800" dirty="0" smtClean="0"/>
              <a:t>Cloud computing/Social media</a:t>
            </a:r>
          </a:p>
          <a:p>
            <a:r>
              <a:rPr lang="en-US" sz="2800" dirty="0" smtClean="0"/>
              <a:t>Computer forensics goes beyond e-discovery</a:t>
            </a:r>
          </a:p>
          <a:p>
            <a:r>
              <a:rPr lang="en-US" sz="2800" dirty="0" smtClean="0"/>
              <a:t>Effective Meet and Confer</a:t>
            </a:r>
          </a:p>
          <a:p>
            <a:r>
              <a:rPr lang="en-US" sz="2800" dirty="0" smtClean="0"/>
              <a:t>Current case examples</a:t>
            </a:r>
          </a:p>
          <a:p>
            <a:r>
              <a:rPr lang="en-US" sz="2800" dirty="0" smtClean="0"/>
              <a:t>Defense side computer forensic strategies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6494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143000"/>
          </a:xfrm>
        </p:spPr>
        <p:txBody>
          <a:bodyPr/>
          <a:lstStyle/>
          <a:p>
            <a:r>
              <a:rPr lang="en-US" dirty="0" smtClean="0"/>
              <a:t>IP Case - Timeline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0965" y="1828800"/>
            <a:ext cx="8229600" cy="4495800"/>
          </a:xfrm>
        </p:spPr>
        <p:txBody>
          <a:bodyPr/>
          <a:lstStyle/>
          <a:p>
            <a:r>
              <a:rPr lang="en-US" sz="2400" dirty="0"/>
              <a:t>6</a:t>
            </a:r>
            <a:r>
              <a:rPr lang="en-US" sz="2400" dirty="0" smtClean="0"/>
              <a:t>/6  Warm </a:t>
            </a:r>
            <a:r>
              <a:rPr lang="en-US" sz="2400" dirty="0" err="1" smtClean="0"/>
              <a:t>fuzzies</a:t>
            </a:r>
            <a:r>
              <a:rPr lang="en-US" sz="2400" dirty="0" smtClean="0"/>
              <a:t> re: business r/ship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/11 Go to social event together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/15 Forwards resume to competitor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/17 Competitor invites EE to meeting on 6/19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/19 EE attends meeting at competitor office (gmail)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/20 (Sat) Install 1TB Backup storage device (USB)</a:t>
            </a:r>
          </a:p>
          <a:p>
            <a:r>
              <a:rPr lang="en-US" sz="2400" dirty="0" smtClean="0"/>
              <a:t>6/20 </a:t>
            </a:r>
            <a:r>
              <a:rPr lang="en-US" sz="2400" dirty="0"/>
              <a:t>Accesses company projects on server(recent)</a:t>
            </a:r>
            <a:endParaRPr lang="en-US" sz="2400" dirty="0" smtClean="0"/>
          </a:p>
          <a:p>
            <a:r>
              <a:rPr lang="en-US" sz="2400" dirty="0" smtClean="0"/>
              <a:t>6/20 (eve) Accesses company projects on server(recent)</a:t>
            </a:r>
          </a:p>
          <a:p>
            <a:r>
              <a:rPr lang="en-US" sz="2400" dirty="0" smtClean="0"/>
              <a:t>6/20 (eve) Goes </a:t>
            </a:r>
            <a:r>
              <a:rPr lang="en-US" sz="2400" dirty="0"/>
              <a:t>to Google documents </a:t>
            </a:r>
            <a:r>
              <a:rPr lang="en-US" sz="2400" dirty="0" smtClean="0"/>
              <a:t>account (cookie)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/21 Apple computer in EE possession (deleted email)</a:t>
            </a:r>
          </a:p>
          <a:p>
            <a:r>
              <a:rPr lang="en-US" sz="2400" dirty="0"/>
              <a:t>6</a:t>
            </a:r>
            <a:r>
              <a:rPr lang="en-US" sz="2400" dirty="0" smtClean="0"/>
              <a:t>/22 Project files sent to competitor (gmail)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5334000"/>
          </a:xfrm>
        </p:spPr>
        <p:txBody>
          <a:bodyPr/>
          <a:lstStyle/>
          <a:p>
            <a:r>
              <a:rPr lang="en-US" sz="2000" dirty="0"/>
              <a:t>6/22-6/28 Employment negotiations (gmail)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connects USB thumb drive in </a:t>
            </a:r>
            <a:r>
              <a:rPr lang="en-US" sz="2000" dirty="0" smtClean="0"/>
              <a:t>laptop </a:t>
            </a:r>
            <a:r>
              <a:rPr lang="en-US" sz="2000" dirty="0"/>
              <a:t>(USB)</a:t>
            </a:r>
          </a:p>
          <a:p>
            <a:r>
              <a:rPr lang="en-US" sz="2000" dirty="0" smtClean="0"/>
              <a:t>6/25 </a:t>
            </a:r>
            <a:r>
              <a:rPr lang="en-US" sz="2000" dirty="0"/>
              <a:t>EE accesses server/files from home </a:t>
            </a:r>
            <a:r>
              <a:rPr lang="en-US" sz="2000" dirty="0" smtClean="0"/>
              <a:t>laptop (recent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7/8   </a:t>
            </a:r>
            <a:r>
              <a:rPr lang="en-US" sz="2000" dirty="0"/>
              <a:t>EE connects card reader for first time (USB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7/8	Empties trash (recover deleted files)</a:t>
            </a:r>
            <a:endParaRPr lang="en-US" sz="2000" dirty="0"/>
          </a:p>
          <a:p>
            <a:r>
              <a:rPr lang="en-US" sz="2000" dirty="0" smtClean="0"/>
              <a:t>7/14 </a:t>
            </a:r>
            <a:r>
              <a:rPr lang="en-US" sz="2000" dirty="0"/>
              <a:t>(evening):</a:t>
            </a:r>
          </a:p>
          <a:p>
            <a:pPr lvl="1"/>
            <a:r>
              <a:rPr lang="en-US" sz="2000" dirty="0"/>
              <a:t> EE connects same backup drive to laptop (USB)</a:t>
            </a:r>
          </a:p>
          <a:p>
            <a:pPr lvl="1"/>
            <a:r>
              <a:rPr lang="en-US" sz="2000" dirty="0"/>
              <a:t> EE accesses project files from server (recent)</a:t>
            </a:r>
          </a:p>
          <a:p>
            <a:pPr lvl="1"/>
            <a:r>
              <a:rPr lang="en-US" sz="2000" dirty="0"/>
              <a:t> Email indicating EE wants to meet with boss (gmail)</a:t>
            </a:r>
          </a:p>
          <a:p>
            <a:pPr lvl="1"/>
            <a:r>
              <a:rPr lang="en-US" sz="2000" dirty="0"/>
              <a:t> EE communicating with b/friend re: computer on BB (phone)</a:t>
            </a:r>
          </a:p>
          <a:p>
            <a:pPr lvl="1"/>
            <a:r>
              <a:rPr lang="en-US" sz="2000" dirty="0"/>
              <a:t> EE access web mail account; forwards “opportunities” file </a:t>
            </a:r>
            <a:r>
              <a:rPr lang="en-US" sz="2000" dirty="0" smtClean="0"/>
              <a:t>    	(</a:t>
            </a:r>
            <a:r>
              <a:rPr lang="en-US" sz="2000" dirty="0"/>
              <a:t>internet activity)</a:t>
            </a:r>
          </a:p>
          <a:p>
            <a:r>
              <a:rPr lang="en-US" sz="2000" dirty="0" smtClean="0"/>
              <a:t>7/15 </a:t>
            </a:r>
            <a:r>
              <a:rPr lang="en-US" sz="2000" dirty="0"/>
              <a:t>Terminates employment (from client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614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Defense </a:t>
            </a:r>
            <a:r>
              <a:rPr lang="en-US" smtClean="0">
                <a:solidFill>
                  <a:schemeClr val="tx1"/>
                </a:solidFill>
              </a:rPr>
              <a:t>Side 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Computer </a:t>
            </a:r>
            <a:r>
              <a:rPr lang="en-US" dirty="0" smtClean="0">
                <a:solidFill>
                  <a:schemeClr val="tx1"/>
                </a:solidFill>
              </a:rPr>
              <a:t>Forensics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Is your client telling you “the whole truth”</a:t>
            </a:r>
          </a:p>
          <a:p>
            <a:r>
              <a:rPr lang="en-US" sz="3400" dirty="0" smtClean="0"/>
              <a:t>Be Proactive</a:t>
            </a:r>
          </a:p>
          <a:p>
            <a:r>
              <a:rPr lang="en-US" sz="3400" dirty="0" smtClean="0"/>
              <a:t>Up-front strategy</a:t>
            </a:r>
          </a:p>
          <a:p>
            <a:r>
              <a:rPr lang="en-US" sz="3400" dirty="0"/>
              <a:t>Information on your clients’ </a:t>
            </a:r>
          </a:p>
          <a:p>
            <a:pPr marL="457200" lvl="1" indent="0">
              <a:buNone/>
            </a:pPr>
            <a:r>
              <a:rPr lang="en-US" sz="3400" dirty="0"/>
              <a:t>computer </a:t>
            </a:r>
            <a:r>
              <a:rPr lang="en-US" sz="3400" dirty="0" smtClean="0"/>
              <a:t>they </a:t>
            </a:r>
            <a:r>
              <a:rPr lang="en-US" sz="3400" dirty="0"/>
              <a:t>did not put </a:t>
            </a:r>
            <a:r>
              <a:rPr lang="en-US" sz="3400" dirty="0" smtClean="0"/>
              <a:t>there</a:t>
            </a:r>
          </a:p>
          <a:p>
            <a:r>
              <a:rPr lang="en-US" sz="3400" dirty="0" smtClean="0"/>
              <a:t>Assist with demands of opposition</a:t>
            </a:r>
          </a:p>
          <a:p>
            <a:r>
              <a:rPr lang="en-US" sz="3400" dirty="0" smtClean="0"/>
              <a:t>Turn claims into </a:t>
            </a:r>
            <a:r>
              <a:rPr lang="en-US" sz="3400" dirty="0"/>
              <a:t>c</a:t>
            </a:r>
            <a:r>
              <a:rPr lang="en-US" sz="3400" dirty="0" smtClean="0"/>
              <a:t>ounter claims</a:t>
            </a:r>
          </a:p>
          <a:p>
            <a:r>
              <a:rPr lang="en-US" sz="3400" dirty="0" smtClean="0"/>
              <a:t>Working knowledge of case law</a:t>
            </a:r>
          </a:p>
          <a:p>
            <a:r>
              <a:rPr lang="en-US" sz="3400" dirty="0" smtClean="0"/>
              <a:t>Rebuke opposing experts’ credentials/methodology/findings</a:t>
            </a:r>
          </a:p>
          <a:p>
            <a:r>
              <a:rPr lang="en-US" sz="3400" dirty="0" smtClean="0"/>
              <a:t>Deposition line of questioning</a:t>
            </a:r>
          </a:p>
          <a:p>
            <a:endParaRPr lang="en-US" dirty="0"/>
          </a:p>
        </p:txBody>
      </p:sp>
      <p:pic>
        <p:nvPicPr>
          <p:cNvPr id="4099" name="Picture 3" descr="C:\Users\craig\Pictures\Eggsalent!!Get the yolk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8378"/>
            <a:ext cx="2505075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0.gstatic.com/images?q=tbn:ANd9GcSdZixSpYcKYDExy6FvwMyBTEDxEsvZ1h4lkDTNy7OD-gyLIrg&amp;t=1&amp;usg=__cJjUH4rUhLt96lbRclgFVD9kXbI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5050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2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\\jackie\Network Storage\EI Documents\Company Logos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62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673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Craig </a:t>
            </a:r>
            <a:r>
              <a:rPr lang="en-US" dirty="0"/>
              <a:t>Reinmuth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CPA, CFF</a:t>
            </a:r>
            <a:r>
              <a:rPr lang="en-US" dirty="0"/>
              <a:t>, MST, </a:t>
            </a:r>
            <a:r>
              <a:rPr lang="en-US" dirty="0" err="1"/>
              <a:t>EnCE</a:t>
            </a:r>
            <a:r>
              <a:rPr lang="en-US" dirty="0" smtClean="0"/>
              <a:t>, CGMA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President</a:t>
            </a:r>
          </a:p>
          <a:p>
            <a:pPr marL="0" indent="0">
              <a:buNone/>
            </a:pPr>
            <a:r>
              <a:rPr lang="en-US" dirty="0" smtClean="0"/>
              <a:t>Expert </a:t>
            </a:r>
            <a:r>
              <a:rPr lang="en-US" dirty="0"/>
              <a:t>Insights, P.C. Scottsdale, </a:t>
            </a:r>
            <a:r>
              <a:rPr lang="en-US" dirty="0" smtClean="0"/>
              <a:t>AZ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/>
              <a:t>480</a:t>
            </a:r>
            <a:r>
              <a:rPr lang="en-US" smtClean="0"/>
              <a:t>) 443</a:t>
            </a:r>
            <a:r>
              <a:rPr lang="en-US" dirty="0"/>
              <a:t>-</a:t>
            </a:r>
            <a:r>
              <a:rPr lang="en-US" dirty="0" smtClean="0"/>
              <a:t>9064</a:t>
            </a:r>
          </a:p>
          <a:p>
            <a:pPr marL="0" indent="0">
              <a:buNone/>
            </a:pPr>
            <a:r>
              <a:rPr lang="en-US" dirty="0" err="1" smtClean="0"/>
              <a:t>www.expertinsights.net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7028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Digital…it’s how we live!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Get up in the morning and check:</a:t>
            </a:r>
          </a:p>
          <a:p>
            <a:pPr lvl="1"/>
            <a:r>
              <a:rPr lang="en-US" sz="2400" dirty="0" smtClean="0"/>
              <a:t>Text/email messages or Facebook account</a:t>
            </a:r>
          </a:p>
          <a:p>
            <a:r>
              <a:rPr lang="en-US" sz="2400" dirty="0" smtClean="0"/>
              <a:t>On way to work place calls, leave voice mail or email message via smartphone, GPS tracking</a:t>
            </a:r>
          </a:p>
          <a:p>
            <a:r>
              <a:rPr lang="en-US" sz="2400" dirty="0" smtClean="0"/>
              <a:t>At work respond to phone/ email messages</a:t>
            </a:r>
          </a:p>
          <a:p>
            <a:r>
              <a:rPr lang="en-US" sz="2400" dirty="0" smtClean="0"/>
              <a:t>Access accounts on corporate server</a:t>
            </a:r>
          </a:p>
          <a:p>
            <a:r>
              <a:rPr lang="en-US" sz="2400" dirty="0" smtClean="0"/>
              <a:t>Make copies on copy machine</a:t>
            </a:r>
          </a:p>
          <a:p>
            <a:r>
              <a:rPr lang="en-US" sz="2400" dirty="0" smtClean="0"/>
              <a:t>Make a bank transfer online</a:t>
            </a:r>
          </a:p>
          <a:p>
            <a:r>
              <a:rPr lang="en-US" sz="2400" dirty="0" smtClean="0"/>
              <a:t>Data transferred to cloud or storage device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53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28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uiExpand="1" build="p" advAuto="5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33400"/>
            <a:ext cx="7391400" cy="1162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Computer Forensics is now</a:t>
            </a:r>
            <a:br>
              <a:rPr lang="en-US" sz="3600" dirty="0" smtClean="0"/>
            </a:br>
            <a:r>
              <a:rPr lang="en-US" sz="3600" dirty="0" smtClean="0"/>
              <a:t>Digital Forensics</a:t>
            </a:r>
          </a:p>
        </p:txBody>
      </p:sp>
      <p:pic>
        <p:nvPicPr>
          <p:cNvPr id="8198" name="Picture 6" descr="http://t1.gstatic.com/images?q=tbn:ANd9GcTu8PlFaFzDmCPnPVlIKgiZy4Yu72PjCMydTBNP_Yh5B0GUATY&amp;t=1&amp;usg=__vBXDA-gyjU9U3Dh0NTG7OB3FlI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75" y="2301409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2.gstatic.com/images?q=tbn:ANd9GcSi0x8z_rRVAha3Ga7RzqedYNjlmjF-S4AairXiSONRZUkBK2E&amp;t=1&amp;usg=__CVgcYo48y4p5qrafrZEndsiThRU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69" y="452213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2.gstatic.com/images?q=tbn:ANd9GcQIXbXMhuj2qCRzC4lvCSvli4wPzvdcfrc39gNktMuALFCupdo&amp;t=1&amp;usg=__RW-ImKERzVEjEpitbC66v6uyksg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21109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:\EI Documents\EI Powerpoint Presentations\presentation gfx\iphone_hom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5427"/>
            <a:ext cx="2012950" cy="21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N:\EI Documents\EI Powerpoint Presentations\presentation gfx\ipo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55857"/>
            <a:ext cx="3586090" cy="19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493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EI Documents\EI Powerpoint Presentations\presentation gfx\IPDevi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4050"/>
            <a:ext cx="3238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EI Documents\EI Powerpoint Presentations\presentation gfx\flashdr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24050"/>
            <a:ext cx="185154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EI Documents\EI Powerpoint Presentations\presentation gfx\Epson%20AcuLaser%20C4200DN%20Pri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200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N:\EI Documents\EI Powerpoint Presentations\presentation gfx\digi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1905000" cy="21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:\EI Documents\EI Powerpoint Presentations\presentation gfx\copi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4" y="4267201"/>
            <a:ext cx="2036763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N:\EI Documents\EI Powerpoint Presentations\presentation gfx\cellpho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6" y="1998661"/>
            <a:ext cx="2199481" cy="19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Consider Other ESI Locations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3388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EI Documents\EI Powerpoint Presentations\presentation gfx\xbox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962276"/>
            <a:ext cx="3124201" cy="26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N:\EI Documents\EI Powerpoint Presentations\presentation gfx\6012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694579"/>
            <a:ext cx="2365375" cy="29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02716"/>
            <a:ext cx="23653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sz="3600" dirty="0" smtClean="0"/>
              <a:t>Consider Other ESI Locations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craig\Documents\Mom and Dad\Desktop\Tiffany Presentation Dec 2012\amazon-kindle-tou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98" y="4114800"/>
            <a:ext cx="23622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99" y="1890714"/>
            <a:ext cx="2362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30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u="sng" dirty="0" smtClean="0"/>
              <a:t>On the Device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Call logs</a:t>
            </a:r>
          </a:p>
          <a:p>
            <a:r>
              <a:rPr lang="en-US" dirty="0" smtClean="0"/>
              <a:t>Text messaging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SIM card information</a:t>
            </a:r>
          </a:p>
          <a:p>
            <a:r>
              <a:rPr lang="en-US" dirty="0" smtClean="0"/>
              <a:t>Emails and attachments</a:t>
            </a:r>
          </a:p>
          <a:p>
            <a:r>
              <a:rPr lang="en-US" dirty="0" smtClean="0"/>
              <a:t>Phone directories</a:t>
            </a:r>
          </a:p>
          <a:p>
            <a:r>
              <a:rPr lang="en-US" dirty="0" smtClean="0"/>
              <a:t>Internet history</a:t>
            </a:r>
          </a:p>
          <a:p>
            <a:r>
              <a:rPr lang="en-US" dirty="0" smtClean="0"/>
              <a:t>GPS tracking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u="sng" dirty="0" smtClean="0"/>
              <a:t>Other items </a:t>
            </a:r>
            <a:r>
              <a:rPr lang="en-US" dirty="0"/>
              <a:t> </a:t>
            </a:r>
            <a:r>
              <a:rPr lang="en-US" dirty="0" smtClean="0"/>
              <a:t>        	</a:t>
            </a:r>
            <a:r>
              <a:rPr lang="en-US" u="sng" dirty="0" smtClean="0"/>
              <a:t>uncovered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Remote access programs (e.g. Log Me In, VNC, </a:t>
            </a:r>
            <a:r>
              <a:rPr lang="en-US" dirty="0" err="1" smtClean="0"/>
              <a:t>Homepipe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 based email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1447800" cy="17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04" y="4953000"/>
            <a:ext cx="2124075" cy="17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79" y="4953000"/>
            <a:ext cx="1196641" cy="17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Data on Smartphones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719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9A69A-29CB-4312-9ABF-09348FB7E72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2400"/>
            <a:ext cx="8686800" cy="46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775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Head Into the Clouds!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4942"/>
            <a:ext cx="2809875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1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343400" y="3695701"/>
            <a:ext cx="685800" cy="685800"/>
          </a:xfrm>
          <a:prstGeom prst="rightArrow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399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xpert Testimony Update">
  <a:themeElements>
    <a:clrScheme name="Expert Testimony Updat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Expert Testimony Upd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Expert Testimony Updat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 Testimony Updat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 Testimony Updat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5265</TotalTime>
  <Words>1036</Words>
  <Application>Microsoft Macintosh PowerPoint</Application>
  <PresentationFormat>On-screen Show (4:3)</PresentationFormat>
  <Paragraphs>230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Expert Testimony Update</vt:lpstr>
      <vt:lpstr>Digital Forensics Update - Enhancing Your Ability to Win Cases</vt:lpstr>
      <vt:lpstr>Overview</vt:lpstr>
      <vt:lpstr>Digital…it’s how we live!</vt:lpstr>
      <vt:lpstr>Computer Forensics is now Digital Forensics</vt:lpstr>
      <vt:lpstr>Consider Other ESI Locations</vt:lpstr>
      <vt:lpstr>PowerPoint Presentation</vt:lpstr>
      <vt:lpstr>Data on Smartphones</vt:lpstr>
      <vt:lpstr>GPS tracking</vt:lpstr>
      <vt:lpstr>Get Head Into the Clouds!</vt:lpstr>
      <vt:lpstr>Social Media    -Obtainable Data</vt:lpstr>
      <vt:lpstr>Recent decision</vt:lpstr>
      <vt:lpstr>PowerPoint Presentation</vt:lpstr>
      <vt:lpstr>Digital Forensics in Each Stage of Litigation Process</vt:lpstr>
      <vt:lpstr>Quick Facts……</vt:lpstr>
      <vt:lpstr>Meet and Confer</vt:lpstr>
      <vt:lpstr>Case Examples… Meet and Confer</vt:lpstr>
      <vt:lpstr>          Case Examples…           Spoliation</vt:lpstr>
      <vt:lpstr>Case Thrown Out</vt:lpstr>
      <vt:lpstr>IP Case Example –  Without Digital Forensics</vt:lpstr>
      <vt:lpstr>IP Case - Timeline</vt:lpstr>
      <vt:lpstr>Timeline (continued)</vt:lpstr>
      <vt:lpstr>Defense Side  Computer Forensics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Craig Reinmuth</cp:lastModifiedBy>
  <cp:revision>294</cp:revision>
  <cp:lastPrinted>2013-02-20T17:48:33Z</cp:lastPrinted>
  <dcterms:created xsi:type="dcterms:W3CDTF">2010-09-23T17:13:55Z</dcterms:created>
  <dcterms:modified xsi:type="dcterms:W3CDTF">2013-09-16T23:03:19Z</dcterms:modified>
</cp:coreProperties>
</file>