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82" r:id="rId3"/>
    <p:sldId id="283" r:id="rId4"/>
    <p:sldId id="284" r:id="rId5"/>
    <p:sldId id="285" r:id="rId6"/>
    <p:sldId id="286" r:id="rId7"/>
    <p:sldId id="299" r:id="rId8"/>
    <p:sldId id="303" r:id="rId9"/>
    <p:sldId id="304" r:id="rId10"/>
    <p:sldId id="287" r:id="rId11"/>
    <p:sldId id="300" r:id="rId12"/>
    <p:sldId id="301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2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67273" autoAdjust="0"/>
  </p:normalViewPr>
  <p:slideViewPr>
    <p:cSldViewPr>
      <p:cViewPr varScale="1">
        <p:scale>
          <a:sx n="76" d="100"/>
          <a:sy n="76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E4448F1-4505-4C98-B1D2-14CFAFF06483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F033B93-D554-4CC4-94BA-9521EE3A2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0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today’s </a:t>
            </a:r>
            <a:r>
              <a:rPr lang="en-US" u="sng" dirty="0" smtClean="0"/>
              <a:t>economic environment</a:t>
            </a:r>
            <a:r>
              <a:rPr lang="en-US" dirty="0" smtClean="0"/>
              <a:t>, I’m sure you are seeing</a:t>
            </a:r>
            <a:r>
              <a:rPr lang="en-US" baseline="0" dirty="0" smtClean="0"/>
              <a:t> </a:t>
            </a:r>
            <a:r>
              <a:rPr lang="en-US" u="sng" baseline="0" dirty="0" smtClean="0"/>
              <a:t>more activity</a:t>
            </a:r>
            <a:r>
              <a:rPr lang="en-US" baseline="0" dirty="0" smtClean="0"/>
              <a:t> in the area of theft of proprietary/trade secret information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u="sng" baseline="0" dirty="0" smtClean="0"/>
              <a:t>Whether</a:t>
            </a:r>
            <a:r>
              <a:rPr lang="en-US" baseline="0" dirty="0" smtClean="0"/>
              <a:t> executives or employees are being </a:t>
            </a:r>
            <a:r>
              <a:rPr lang="en-US" u="sng" baseline="0" dirty="0" smtClean="0"/>
              <a:t>asked to leave</a:t>
            </a:r>
            <a:r>
              <a:rPr lang="en-US" baseline="0" dirty="0" smtClean="0"/>
              <a:t>, 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Whether they </a:t>
            </a:r>
            <a:r>
              <a:rPr lang="en-US" u="sng" baseline="0" dirty="0" smtClean="0"/>
              <a:t>think they are smarter and can do it better than their employer</a:t>
            </a:r>
            <a:r>
              <a:rPr lang="en-US" baseline="0" dirty="0" smtClean="0"/>
              <a:t>…….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u="sng" baseline="0" dirty="0" smtClean="0"/>
              <a:t>There is an increase in employees taking proprietary items with them when they leave that they shouldn’t be taking</a:t>
            </a:r>
          </a:p>
          <a:p>
            <a:pPr marL="457200" lvl="1" indent="0">
              <a:buFont typeface="Arial" pitchFamily="34" charset="0"/>
              <a:buNone/>
            </a:pPr>
            <a:endParaRPr lang="en-US" dirty="0" smtClean="0"/>
          </a:p>
          <a:p>
            <a:r>
              <a:rPr lang="en-US" u="sng" dirty="0" smtClean="0"/>
              <a:t>Let’s put you to the test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Let’s say you’re working</a:t>
            </a:r>
            <a:r>
              <a:rPr lang="en-US" baseline="0" dirty="0" smtClean="0"/>
              <a:t> on litigation for a client that is suspicious that a former executive took trade secret or other proprietary information with them electronically…..</a:t>
            </a:r>
            <a:r>
              <a:rPr lang="en-US" u="sng" baseline="0" dirty="0" smtClean="0"/>
              <a:t>where could they have stored this proprietary information?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Just yell them out</a:t>
            </a:r>
            <a:r>
              <a:rPr lang="en-US" baseline="0" dirty="0" smtClean="0"/>
              <a:t>……how many different ways could they steal proprietary information?</a:t>
            </a:r>
          </a:p>
          <a:p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3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Electronic Discovery is best described</a:t>
            </a:r>
            <a:r>
              <a:rPr lang="en-US" baseline="0" dirty="0" smtClean="0"/>
              <a:t> as the collection, preparation, review and production of responsive data from hard drives, servers or other electronic storage media.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slide presents an overview of who commonly performs these tasks on smaller cases where there is commonly involvement with an outside “e-discovery” vendor or “computer forensic” firm</a:t>
            </a:r>
          </a:p>
          <a:p>
            <a:r>
              <a:rPr lang="en-US" baseline="0" dirty="0" smtClean="0"/>
              <a:t>  -usually associated with the lack of in-house resources of the client since they are not commonly involved in litigation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 larger cases, where there is normally ongoing litigation with the client either the client or the law firm will have staff dedicated to </a:t>
            </a:r>
          </a:p>
          <a:p>
            <a:r>
              <a:rPr lang="en-US" baseline="0" dirty="0" smtClean="0"/>
              <a:t>the preservation, collection and review of electronic data or they may hire an e-discovery firm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me ask a question:</a:t>
            </a:r>
          </a:p>
          <a:p>
            <a:r>
              <a:rPr lang="en-US" baseline="0" dirty="0" smtClean="0"/>
              <a:t> - who is responsible for preservation and collection of ESI?</a:t>
            </a:r>
          </a:p>
          <a:p>
            <a:r>
              <a:rPr lang="en-US" baseline="0" dirty="0" smtClean="0"/>
              <a:t>	- is it your client</a:t>
            </a:r>
          </a:p>
          <a:p>
            <a:r>
              <a:rPr lang="en-US" baseline="0" dirty="0" smtClean="0"/>
              <a:t>	- is it the law firm representing the client?</a:t>
            </a:r>
          </a:p>
          <a:p>
            <a:r>
              <a:rPr lang="en-US" baseline="0" dirty="0" smtClean="0"/>
              <a:t>	The answer is YES, or both (</a:t>
            </a:r>
            <a:r>
              <a:rPr lang="en-US" baseline="0" dirty="0" err="1" smtClean="0"/>
              <a:t>Zubulake</a:t>
            </a:r>
            <a:r>
              <a:rPr lang="en-US" baseline="0" dirty="0" smtClean="0"/>
              <a:t> initiated this joint responsibility; followed by other major decisions such as Qualcomm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75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 forensics,</a:t>
            </a:r>
            <a:r>
              <a:rPr lang="en-US" baseline="0" dirty="0" smtClean="0"/>
              <a:t> on the other hand involves the use of a forensic “expert” to perform the tasks of e-discovery </a:t>
            </a:r>
            <a:r>
              <a:rPr lang="en-US" u="sng" baseline="0" dirty="0" smtClean="0"/>
              <a:t>plus</a:t>
            </a:r>
            <a:r>
              <a:rPr lang="en-US" u="none" baseline="0" dirty="0" smtClean="0"/>
              <a:t> a thorough examination of the hard drive, server, etc.</a:t>
            </a:r>
            <a:endParaRPr lang="en-US" u="sng" baseline="0" dirty="0" smtClean="0"/>
          </a:p>
          <a:p>
            <a:endParaRPr lang="en-US" dirty="0" smtClean="0"/>
          </a:p>
          <a:p>
            <a:r>
              <a:rPr lang="en-US" dirty="0" smtClean="0"/>
              <a:t>To</a:t>
            </a:r>
            <a:r>
              <a:rPr lang="en-US" baseline="0" dirty="0" smtClean="0"/>
              <a:t> help you understand the difference between “e-discovery” and computer forensics, t</a:t>
            </a:r>
            <a:r>
              <a:rPr lang="en-US" dirty="0" smtClean="0"/>
              <a:t>his slide indicates</a:t>
            </a:r>
            <a:r>
              <a:rPr lang="en-US" baseline="0" dirty="0" smtClean="0"/>
              <a:t> the level of services “Computer Forensics” can provide </a:t>
            </a:r>
            <a:r>
              <a:rPr lang="en-US" u="sng" baseline="0" dirty="0" smtClean="0"/>
              <a:t>over and above</a:t>
            </a:r>
            <a:r>
              <a:rPr lang="en-US" baseline="0" dirty="0" smtClean="0"/>
              <a:t> e-discovery</a:t>
            </a:r>
          </a:p>
          <a:p>
            <a:r>
              <a:rPr lang="en-US" baseline="0" dirty="0" smtClean="0"/>
              <a:t>   -across the top from L to R, this slide indicates the types of litigation we have used computer forensics in</a:t>
            </a:r>
          </a:p>
          <a:p>
            <a:r>
              <a:rPr lang="en-US" baseline="0" dirty="0" smtClean="0"/>
              <a:t>   -today, we’ll be focusing on the first column “intellectual property”</a:t>
            </a:r>
            <a:r>
              <a:rPr lang="en-US" u="sng" baseline="0" dirty="0" smtClean="0"/>
              <a:t> </a:t>
            </a:r>
            <a:r>
              <a:rPr lang="en-US" u="none" baseline="0" dirty="0" smtClean="0"/>
              <a:t>and we’ll cover briefly what I mean by the line items in the first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23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saw in the case</a:t>
            </a:r>
            <a:r>
              <a:rPr lang="en-US" baseline="0" dirty="0" smtClean="0"/>
              <a:t> example, o</a:t>
            </a:r>
            <a:r>
              <a:rPr lang="en-US" dirty="0" smtClean="0"/>
              <a:t>ver and above getting you responsive documents,</a:t>
            </a:r>
            <a:endParaRPr lang="en-US" baseline="0" dirty="0" smtClean="0"/>
          </a:p>
          <a:p>
            <a:r>
              <a:rPr lang="en-US" baseline="0" dirty="0" smtClean="0"/>
              <a:t> </a:t>
            </a:r>
            <a:r>
              <a:rPr lang="en-US" dirty="0" smtClean="0"/>
              <a:t>Computer forensics can tell you </a:t>
            </a:r>
            <a:r>
              <a:rPr lang="en-US" b="1" u="sng" dirty="0" smtClean="0"/>
              <a:t>user</a:t>
            </a:r>
            <a:r>
              <a:rPr lang="en-US" b="1" u="sng" baseline="0" dirty="0" smtClean="0"/>
              <a:t> intent</a:t>
            </a:r>
          </a:p>
          <a:p>
            <a:r>
              <a:rPr lang="en-US" baseline="0" dirty="0" smtClean="0"/>
              <a:t>  - </a:t>
            </a:r>
            <a:r>
              <a:rPr lang="en-US" u="sng" baseline="0" dirty="0" smtClean="0"/>
              <a:t>at any point</a:t>
            </a:r>
            <a:r>
              <a:rPr lang="en-US" baseline="0" dirty="0" smtClean="0"/>
              <a:t> in time that is important to the litigation;  restore point = snapshot</a:t>
            </a:r>
          </a:p>
          <a:p>
            <a:r>
              <a:rPr lang="en-US" baseline="0" dirty="0" smtClean="0"/>
              <a:t>Put together a timeline based on all ESI available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e.g. -when they began to communicate with other parties they eventually teamed up with</a:t>
            </a:r>
          </a:p>
          <a:p>
            <a:r>
              <a:rPr lang="en-US" baseline="0" dirty="0" smtClean="0"/>
              <a:t>           -when certain employees began to plan for their departure</a:t>
            </a:r>
          </a:p>
          <a:p>
            <a:r>
              <a:rPr lang="en-US" baseline="0" dirty="0" smtClean="0"/>
              <a:t>          - what corporate files they accessed and when</a:t>
            </a:r>
          </a:p>
          <a:p>
            <a:r>
              <a:rPr lang="en-US" baseline="0" dirty="0" smtClean="0"/>
              <a:t>          -it is amazing what story is told when a “timeline” is put together combining all parts of the hard drive.	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any of these key dates we can determine </a:t>
            </a:r>
            <a:r>
              <a:rPr lang="en-US" u="sng" baseline="0" dirty="0" smtClean="0"/>
              <a:t>not only</a:t>
            </a:r>
            <a:r>
              <a:rPr lang="en-US" baseline="0" dirty="0" smtClean="0"/>
              <a:t> what files were </a:t>
            </a:r>
            <a:r>
              <a:rPr lang="en-US" u="sng" baseline="0" dirty="0" smtClean="0"/>
              <a:t>accessed</a:t>
            </a:r>
            <a:r>
              <a:rPr lang="en-US" baseline="0" dirty="0" smtClean="0"/>
              <a:t>, but:</a:t>
            </a:r>
          </a:p>
          <a:p>
            <a:r>
              <a:rPr lang="en-US" baseline="0" dirty="0" smtClean="0"/>
              <a:t>    --what files were </a:t>
            </a:r>
            <a:r>
              <a:rPr lang="en-US" u="sng" baseline="0" dirty="0" smtClean="0"/>
              <a:t>printed</a:t>
            </a:r>
            <a:r>
              <a:rPr lang="en-US" baseline="0" dirty="0" smtClean="0"/>
              <a:t>, </a:t>
            </a:r>
            <a:r>
              <a:rPr lang="en-US" u="sng" baseline="0" dirty="0" smtClean="0"/>
              <a:t>burned,</a:t>
            </a:r>
            <a:r>
              <a:rPr lang="en-US" baseline="0" dirty="0" smtClean="0"/>
              <a:t> </a:t>
            </a:r>
            <a:r>
              <a:rPr lang="en-US" u="sng" baseline="0" dirty="0" smtClean="0"/>
              <a:t>deleted</a:t>
            </a:r>
            <a:r>
              <a:rPr lang="en-US" baseline="0" dirty="0" smtClean="0"/>
              <a:t>, and possibly </a:t>
            </a:r>
            <a:r>
              <a:rPr lang="en-US" u="sng" baseline="0" dirty="0" smtClean="0"/>
              <a:t>transferred</a:t>
            </a:r>
          </a:p>
          <a:p>
            <a:endParaRPr lang="en-US" baseline="0" dirty="0" smtClean="0"/>
          </a:p>
          <a:p>
            <a:r>
              <a:rPr lang="en-US" b="1" u="sng" baseline="0" dirty="0" smtClean="0"/>
              <a:t>Deleted files</a:t>
            </a:r>
            <a:r>
              <a:rPr lang="en-US" baseline="0" dirty="0" smtClean="0"/>
              <a:t> – not a matter of “if” they deleted files, but how many</a:t>
            </a:r>
          </a:p>
          <a:p>
            <a:r>
              <a:rPr lang="en-US" baseline="0" dirty="0" smtClean="0"/>
              <a:t>	- CF can recover most of the deleted files; e-discovery cannot</a:t>
            </a:r>
          </a:p>
          <a:p>
            <a:r>
              <a:rPr lang="en-US" baseline="0" dirty="0" smtClean="0"/>
              <a:t>	- e-discovery captures “live data” – those that are readily available without restoration of deleted files</a:t>
            </a:r>
          </a:p>
          <a:p>
            <a:endParaRPr lang="en-US" baseline="0" dirty="0" smtClean="0"/>
          </a:p>
          <a:p>
            <a:r>
              <a:rPr lang="en-US" b="1" u="sng" baseline="0" dirty="0" smtClean="0"/>
              <a:t>Spoliation</a:t>
            </a:r>
            <a:r>
              <a:rPr lang="en-US" baseline="0" dirty="0" smtClean="0"/>
              <a:t> – One reason I love CF…a “</a:t>
            </a:r>
            <a:r>
              <a:rPr lang="en-US" b="1" u="sng" baseline="0" dirty="0" smtClean="0"/>
              <a:t>Win/Win</a:t>
            </a:r>
            <a:r>
              <a:rPr lang="en-US" baseline="0" dirty="0" smtClean="0"/>
              <a:t>”</a:t>
            </a:r>
          </a:p>
          <a:p>
            <a:r>
              <a:rPr lang="en-US" baseline="0" dirty="0" smtClean="0"/>
              <a:t>   -if they don’t </a:t>
            </a:r>
            <a:r>
              <a:rPr lang="en-US" baseline="0" dirty="0" err="1" smtClean="0"/>
              <a:t>spoliate</a:t>
            </a:r>
            <a:r>
              <a:rPr lang="en-US" baseline="0" dirty="0" smtClean="0"/>
              <a:t> evidence, great we’ll get the facts, get to the truth and find out which party is right</a:t>
            </a:r>
          </a:p>
          <a:p>
            <a:r>
              <a:rPr lang="en-US" baseline="0" dirty="0" smtClean="0"/>
              <a:t>   -if they do </a:t>
            </a:r>
            <a:r>
              <a:rPr lang="en-US" baseline="0" dirty="0" err="1" smtClean="0"/>
              <a:t>spoliate</a:t>
            </a:r>
            <a:r>
              <a:rPr lang="en-US" baseline="0" dirty="0" smtClean="0"/>
              <a:t> evidence, they are in a worse situation</a:t>
            </a:r>
          </a:p>
          <a:p>
            <a:r>
              <a:rPr lang="en-US" baseline="0" dirty="0" smtClean="0"/>
              <a:t>       --sanctions can include:           </a:t>
            </a:r>
          </a:p>
          <a:p>
            <a:r>
              <a:rPr lang="en-US" baseline="0" dirty="0" smtClean="0"/>
              <a:t>           --recover fees of attorney and expert</a:t>
            </a:r>
          </a:p>
          <a:p>
            <a:r>
              <a:rPr lang="en-US" baseline="0" dirty="0" smtClean="0"/>
              <a:t>           --adverse inference instructions</a:t>
            </a:r>
          </a:p>
          <a:p>
            <a:r>
              <a:rPr lang="en-US" baseline="0" dirty="0" smtClean="0"/>
              <a:t>           --throw case out and rule in your favor</a:t>
            </a:r>
          </a:p>
          <a:p>
            <a:r>
              <a:rPr lang="en-US" strike="sngStrike" baseline="0" dirty="0" smtClean="0"/>
              <a:t>Science Care</a:t>
            </a:r>
            <a:r>
              <a:rPr lang="en-US" baseline="0" dirty="0" smtClean="0"/>
              <a:t> example- testified yesterday.  Three executives left company because they thought they could do it better on their own.</a:t>
            </a:r>
          </a:p>
          <a:p>
            <a:r>
              <a:rPr lang="en-US" baseline="0" dirty="0" smtClean="0"/>
              <a:t>     --we acquired HD’s, became suspicious that certain files that s/h been there (associated with their normal duties) were not</a:t>
            </a:r>
          </a:p>
          <a:p>
            <a:r>
              <a:rPr lang="en-US" baseline="0" dirty="0" smtClean="0"/>
              <a:t>     --we searched hard drive for spoliation programs</a:t>
            </a:r>
          </a:p>
          <a:p>
            <a:r>
              <a:rPr lang="en-US" baseline="0" dirty="0" smtClean="0"/>
              <a:t>     --determined they used the wiping program evening b4 and morning of turning comp in</a:t>
            </a:r>
          </a:p>
          <a:p>
            <a:r>
              <a:rPr lang="en-US" baseline="0" dirty="0" smtClean="0"/>
              <a:t>     --ME indicated judge was convinced spoliation took place; just a matter of appropriate level of sanctions</a:t>
            </a:r>
          </a:p>
          <a:p>
            <a:r>
              <a:rPr lang="en-US" baseline="0" dirty="0" smtClean="0"/>
              <a:t>     --this type of assistance on your cases can put things immediately in your favor in eyes of judge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Detect storage devices</a:t>
            </a:r>
            <a:r>
              <a:rPr lang="en-US" baseline="0" dirty="0" smtClean="0"/>
              <a:t> </a:t>
            </a:r>
            <a:r>
              <a:rPr lang="en-US" b="1" u="sng" baseline="0" dirty="0" smtClean="0"/>
              <a:t>(refer to next slide)</a:t>
            </a:r>
          </a:p>
          <a:p>
            <a:r>
              <a:rPr lang="en-US" baseline="0" dirty="0" smtClean="0"/>
              <a:t>    --connect the dots between when devices were connected and what files were accessed just before and after the storage device was connected     	to computer</a:t>
            </a:r>
          </a:p>
          <a:p>
            <a:r>
              <a:rPr lang="en-US" baseline="0" dirty="0" smtClean="0"/>
              <a:t>    --With CF, really looking into HD really tells a story that you cannot get from e-discovery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baseline="0" dirty="0" smtClean="0"/>
              <a:t>Deleted files</a:t>
            </a:r>
            <a:r>
              <a:rPr lang="en-US" baseline="0" dirty="0" smtClean="0"/>
              <a:t> - not a matter of “did they delete files”, but how many</a:t>
            </a:r>
          </a:p>
          <a:p>
            <a:r>
              <a:rPr lang="en-US" baseline="0" dirty="0" smtClean="0"/>
              <a:t>	- did they violate litigation hold</a:t>
            </a:r>
          </a:p>
          <a:p>
            <a:r>
              <a:rPr lang="en-US" baseline="0" dirty="0" smtClean="0"/>
              <a:t>	-deletion of email’s with other crooks they don’t want you to see</a:t>
            </a:r>
          </a:p>
          <a:p>
            <a:r>
              <a:rPr lang="en-US" baseline="0" dirty="0" smtClean="0"/>
              <a:t>	-downloading of files onto a storage device they don’t want anyone to see; delete them from computer; but available for future use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4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 reports around critical times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--shows make model and serial # of storage device, 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date/time it was first connected to the computer and last date/time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--in our example, then connect the dots between when devices were connected and what files were accessed just before and after the storage device was connected to computer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 them to produce the devices and find out what proprietary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doc’s were placed on them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--on one case we generated this report, asked them to produce certain storage devices, which they did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--determined they 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tried to delete proprietary files they had on there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 we were able to 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recover them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closed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is enough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-USB reports showed suspicious activity (AFI)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-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Judge “find it or else” and the other side settled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case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-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 took into consideration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everything else.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Depends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judge and how much weight</a:t>
            </a: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it cannot hurt.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USB not available, think outside of box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-AFI acquired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 from server of new insurance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determined all client data had been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transferred directly to server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(without use of corporate computer)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back couple of months prior to their resignation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-get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printout from your client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indicating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files they accessed and downloaded or printed out from the server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-determined the reports they were generating were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in line with normal business operations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previous 12 months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see how much this can tell the story?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the types of USB devices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USB log will tell you about: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camera’s, BB’s, Smartphones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31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 files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files generated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enter print command…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 where to find them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-print log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-two temporary files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Corporate programs were run containing confidential data and when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were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wiping programs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run /hiding their tracks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lvl="0"/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 System changes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clean slate computer (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Vortex example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Executive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a lot of pride in the design work he had with the employer and felt the work was his – not what his employment agreement indicated.</a:t>
            </a: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-we were able to determine the OS reinstalled and upon further discovery that he had downloaded his entire hard drive onto a backup drive, then cleaned his corporate computer, then placed certain select files from the B/U drive back onto his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LT, trying to make it look as if nothing happened.  </a:t>
            </a: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--Our costs were paid for; and this had a bearing on the rest of the issues in the case.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--reminded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of a judges description in 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 “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Gang that couldn’t </a:t>
            </a:r>
            <a:r>
              <a:rPr lang="en-US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spoliate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straight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 Burning history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another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they can take prop files with them.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etails depend on program used for burning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 browsing history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accessing g-mail account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-our example where she sent a gmail to herself and attached key corporate doc’s (has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happened 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on one recent case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 signature renaming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-e-discovery – obtain former exec’s new computer and request Word documents…if extension is changed by renaming file – won’t get it specific dates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-CF can determine what file extensions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changed and when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Networking sites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everyone knows, this is a huge new area and if you’re not looking here you might miss out 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our example….important informal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“chatting” about issues relevant to litigation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one case “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a bad day today, my client lied in court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 NEXT SLIDE 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4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software program that will pull all kinds of internet evidence from the computer re: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-social networking sites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-chat rooms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-web based email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How people talk</a:t>
            </a:r>
            <a:r>
              <a:rPr lang="en-US" baseline="0" dirty="0" smtClean="0"/>
              <a:t> in chat rooms and web based mail reminds me of </a:t>
            </a:r>
            <a:r>
              <a:rPr lang="en-US" dirty="0" smtClean="0"/>
              <a:t>Art </a:t>
            </a:r>
            <a:r>
              <a:rPr lang="en-US" dirty="0" err="1" smtClean="0"/>
              <a:t>Linkletter</a:t>
            </a:r>
            <a:r>
              <a:rPr lang="en-US" dirty="0" smtClean="0"/>
              <a:t> used to say: “Kids say the </a:t>
            </a:r>
            <a:r>
              <a:rPr lang="en-US" dirty="0" err="1" smtClean="0"/>
              <a:t>darndest</a:t>
            </a:r>
            <a:r>
              <a:rPr lang="en-US" dirty="0" smtClean="0"/>
              <a:t> things”.  I amazed.</a:t>
            </a:r>
          </a:p>
          <a:p>
            <a:endParaRPr lang="en-US" dirty="0" smtClean="0"/>
          </a:p>
          <a:p>
            <a:r>
              <a:rPr lang="en-US" dirty="0" smtClean="0"/>
              <a:t>Back</a:t>
            </a:r>
            <a:r>
              <a:rPr lang="en-US" baseline="0" dirty="0" smtClean="0"/>
              <a:t> one slide? </a:t>
            </a:r>
          </a:p>
          <a:p>
            <a:r>
              <a:rPr lang="en-US" baseline="0" dirty="0" smtClean="0"/>
              <a:t>  - a good computer forensic firm will alert you as to where to get information from any and all electronic data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0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Let’s face it, if someone is considering leaving the Co. or doing something sneaky with the competition, where are they going to communicate?.....</a:t>
            </a:r>
            <a:r>
              <a:rPr lang="en-US" u="sng" baseline="0" dirty="0" smtClean="0"/>
              <a:t>right here</a:t>
            </a:r>
            <a:r>
              <a:rPr lang="en-US" baseline="0" dirty="0" smtClean="0"/>
              <a:t>.  (not on their corporate computer)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Concerning</a:t>
            </a:r>
            <a:r>
              <a:rPr lang="en-US" u="sng" baseline="0" dirty="0" smtClean="0"/>
              <a:t> Smartphones</a:t>
            </a:r>
            <a:r>
              <a:rPr lang="en-US" baseline="0" dirty="0" smtClean="0"/>
              <a:t>, here are examples of the kind of data you can extract</a:t>
            </a:r>
          </a:p>
          <a:p>
            <a:r>
              <a:rPr lang="en-US" baseline="0" dirty="0" smtClean="0"/>
              <a:t>  -call logs – </a:t>
            </a:r>
            <a:r>
              <a:rPr lang="en-US" u="sng" baseline="0" dirty="0" smtClean="0"/>
              <a:t>who they have been calling and when (incoming and outgoing)</a:t>
            </a:r>
          </a:p>
          <a:p>
            <a:r>
              <a:rPr lang="en-US" baseline="0" dirty="0" smtClean="0"/>
              <a:t>  -text messaging – I don’t even need to remind you about the </a:t>
            </a:r>
            <a:r>
              <a:rPr lang="en-US" u="sng" baseline="0" dirty="0" smtClean="0"/>
              <a:t>increasing level of communication</a:t>
            </a:r>
            <a:r>
              <a:rPr lang="en-US" baseline="0" dirty="0" smtClean="0"/>
              <a:t> that takes place with text messaging</a:t>
            </a:r>
          </a:p>
          <a:p>
            <a:r>
              <a:rPr lang="en-US" baseline="0" dirty="0" smtClean="0"/>
              <a:t>     but </a:t>
            </a:r>
            <a:r>
              <a:rPr lang="en-US" u="sng" baseline="0" dirty="0" smtClean="0"/>
              <a:t>if you want to obtain it, you need to forensically acquire their phone</a:t>
            </a:r>
          </a:p>
          <a:p>
            <a:r>
              <a:rPr lang="en-US" baseline="0" dirty="0" smtClean="0"/>
              <a:t>     --if </a:t>
            </a:r>
            <a:r>
              <a:rPr lang="en-US" u="sng" baseline="0" dirty="0" smtClean="0"/>
              <a:t>delete text messages</a:t>
            </a:r>
            <a:r>
              <a:rPr lang="en-US" baseline="0" dirty="0" smtClean="0"/>
              <a:t>, likely </a:t>
            </a:r>
            <a:r>
              <a:rPr lang="en-US" u="sng" baseline="0" dirty="0" smtClean="0"/>
              <a:t>can be recovered</a:t>
            </a:r>
            <a:r>
              <a:rPr lang="en-US" baseline="0" dirty="0" smtClean="0"/>
              <a:t>, </a:t>
            </a:r>
            <a:r>
              <a:rPr lang="en-US" u="sng" baseline="0" dirty="0" smtClean="0"/>
              <a:t>unless BB or Droid</a:t>
            </a:r>
          </a:p>
          <a:p>
            <a:r>
              <a:rPr lang="en-US" baseline="0" dirty="0" smtClean="0"/>
              <a:t>  -</a:t>
            </a:r>
            <a:r>
              <a:rPr lang="en-US" baseline="0" dirty="0" err="1" smtClean="0"/>
              <a:t>Sim</a:t>
            </a:r>
            <a:r>
              <a:rPr lang="en-US" baseline="0" dirty="0" smtClean="0"/>
              <a:t> card is storage area for phones, CF can acquire</a:t>
            </a:r>
          </a:p>
          <a:p>
            <a:r>
              <a:rPr lang="en-US" baseline="0" dirty="0" smtClean="0"/>
              <a:t>  -emails and attachments, phone directories, internet history – all can be forensically recovered and analyzed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Other items</a:t>
            </a:r>
            <a:r>
              <a:rPr lang="en-US" baseline="0" dirty="0" smtClean="0"/>
              <a:t>…smartphones are clearly like a small computer.  When a smartphone is forensically acquired,</a:t>
            </a:r>
          </a:p>
          <a:p>
            <a:r>
              <a:rPr lang="en-US" baseline="0" dirty="0" smtClean="0"/>
              <a:t>  --can determine if they have been </a:t>
            </a:r>
            <a:r>
              <a:rPr lang="en-US" u="sng" baseline="0" dirty="0" smtClean="0"/>
              <a:t>logging into company server</a:t>
            </a:r>
            <a:r>
              <a:rPr lang="en-US" baseline="0" dirty="0" smtClean="0"/>
              <a:t> via use of common programs such as….</a:t>
            </a:r>
          </a:p>
          <a:p>
            <a:r>
              <a:rPr lang="en-US" baseline="0" dirty="0" smtClean="0"/>
              <a:t>     --</a:t>
            </a:r>
            <a:r>
              <a:rPr lang="en-US" u="sng" baseline="0" dirty="0" smtClean="0"/>
              <a:t>could be downloading/transferring files from the palm of their hand</a:t>
            </a:r>
          </a:p>
          <a:p>
            <a:r>
              <a:rPr lang="en-US" baseline="0" dirty="0" smtClean="0"/>
              <a:t>  --web based email – </a:t>
            </a:r>
            <a:r>
              <a:rPr lang="en-US" u="sng" baseline="0" dirty="0" smtClean="0"/>
              <a:t>good CF expert</a:t>
            </a:r>
            <a:r>
              <a:rPr lang="en-US" baseline="0" dirty="0" smtClean="0"/>
              <a:t> can tell you </a:t>
            </a:r>
            <a:r>
              <a:rPr lang="en-US" u="sng" baseline="0" dirty="0" smtClean="0"/>
              <a:t>which providers</a:t>
            </a:r>
            <a:r>
              <a:rPr lang="en-US" baseline="0" dirty="0" smtClean="0"/>
              <a:t> they have been using and give you </a:t>
            </a:r>
            <a:r>
              <a:rPr lang="en-US" u="sng" baseline="0" dirty="0" smtClean="0"/>
              <a:t>tips on how to get the information</a:t>
            </a:r>
            <a:r>
              <a:rPr lang="en-US" baseline="0" dirty="0" smtClean="0"/>
              <a:t> from the provider…..</a:t>
            </a:r>
            <a:r>
              <a:rPr lang="en-US" u="sng" baseline="0" dirty="0" smtClean="0"/>
              <a:t>need to act quick</a:t>
            </a:r>
            <a:r>
              <a:rPr lang="en-US" baseline="0" dirty="0" smtClean="0"/>
              <a:t> though….normally only </a:t>
            </a:r>
            <a:r>
              <a:rPr lang="en-US" u="sng" baseline="0" dirty="0" smtClean="0"/>
              <a:t>stored 30-90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7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risks</a:t>
            </a:r>
            <a:r>
              <a:rPr lang="en-US" baseline="0" dirty="0" smtClean="0"/>
              <a:t> in </a:t>
            </a:r>
            <a:r>
              <a:rPr lang="en-US" u="sng" baseline="0" dirty="0" smtClean="0"/>
              <a:t>not</a:t>
            </a:r>
            <a:r>
              <a:rPr lang="en-US" baseline="0" dirty="0" smtClean="0"/>
              <a:t> pursing ESI are great: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u="sng" dirty="0" smtClean="0"/>
              <a:t>Sanctions</a:t>
            </a:r>
            <a:r>
              <a:rPr lang="en-US" dirty="0" smtClean="0"/>
              <a:t>: 103 e-discovery</a:t>
            </a:r>
            <a:r>
              <a:rPr lang="en-US" baseline="0" dirty="0" smtClean="0"/>
              <a:t> decisions in first 5 ½ months of 2010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Increasing levels of sanctions for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clients not preserving data and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for the attorney not properly supervising steps taken to preserve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Qualcomm attorneys first risked losing license; ended having to teach an ethics class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Enough of the negative things….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If your clients are increasingly budget conscious, remind your client of: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1-5 above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Turning claims into counter claims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We have done this on a number of cases where based on information we found on Plaintiff’s computers, were able to turn case against them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u="sng" baseline="0" dirty="0" smtClean="0"/>
              <a:t>E.g. Insurance client</a:t>
            </a:r>
            <a:r>
              <a:rPr lang="en-US" baseline="0" dirty="0" smtClean="0"/>
              <a:t>.  Agents left to go with another </a:t>
            </a:r>
            <a:r>
              <a:rPr lang="en-US" baseline="0" dirty="0" err="1" smtClean="0"/>
              <a:t>insur</a:t>
            </a:r>
            <a:r>
              <a:rPr lang="en-US" baseline="0" dirty="0" smtClean="0"/>
              <a:t> comp.  They sued insurance company for holding back on their </a:t>
            </a:r>
            <a:r>
              <a:rPr lang="en-US" u="sng" baseline="0" dirty="0" smtClean="0"/>
              <a:t>extended earnings</a:t>
            </a:r>
            <a:r>
              <a:rPr lang="en-US" baseline="0" dirty="0" smtClean="0"/>
              <a:t> (their form of pension).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We looked at their computer and determined a number of </a:t>
            </a:r>
            <a:r>
              <a:rPr lang="en-US" u="sng" baseline="0" dirty="0" smtClean="0"/>
              <a:t>violations on their </a:t>
            </a:r>
            <a:r>
              <a:rPr lang="en-US" u="sng" baseline="0" dirty="0" err="1" smtClean="0"/>
              <a:t>empl</a:t>
            </a:r>
            <a:r>
              <a:rPr lang="en-US" u="sng" baseline="0" dirty="0" smtClean="0"/>
              <a:t> </a:t>
            </a:r>
            <a:r>
              <a:rPr lang="en-US" u="sng" baseline="0" dirty="0" err="1" smtClean="0"/>
              <a:t>agmt</a:t>
            </a:r>
            <a:r>
              <a:rPr lang="en-US" baseline="0" dirty="0" smtClean="0"/>
              <a:t>  -- </a:t>
            </a:r>
            <a:r>
              <a:rPr lang="en-US" u="sng" baseline="0" dirty="0" smtClean="0"/>
              <a:t>solicitation</a:t>
            </a:r>
            <a:r>
              <a:rPr lang="en-US" baseline="0" dirty="0" smtClean="0"/>
              <a:t> of clients in violation of one-year </a:t>
            </a:r>
            <a:r>
              <a:rPr lang="en-US" u="sng" baseline="0" dirty="0" smtClean="0"/>
              <a:t>non-compete</a:t>
            </a:r>
            <a:r>
              <a:rPr lang="en-US" baseline="0" dirty="0" smtClean="0"/>
              <a:t>; </a:t>
            </a:r>
            <a:r>
              <a:rPr lang="en-US" u="sng" baseline="0" dirty="0" smtClean="0"/>
              <a:t>stealing of client lists and other customer data</a:t>
            </a:r>
          </a:p>
          <a:p>
            <a:pPr marL="1085850" lvl="2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lvl="0" indent="0">
              <a:buFont typeface="Arial" pitchFamily="34" charset="0"/>
              <a:buNone/>
            </a:pPr>
            <a:r>
              <a:rPr lang="en-US" u="sng" baseline="0" dirty="0" smtClean="0"/>
              <a:t>We have had attorneys who knew CF was the way to go, but could not convince their client</a:t>
            </a:r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 - </a:t>
            </a:r>
            <a:r>
              <a:rPr lang="en-US" u="sng" baseline="0" dirty="0" smtClean="0"/>
              <a:t>I went out to the client with the </a:t>
            </a:r>
            <a:r>
              <a:rPr lang="en-US" u="sng" baseline="0" dirty="0" err="1" smtClean="0"/>
              <a:t>attny</a:t>
            </a:r>
            <a:r>
              <a:rPr lang="en-US" baseline="0" dirty="0" smtClean="0"/>
              <a:t> and met with the client to convince them of the benefits (as well as the risks) of pursuing ESI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8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Normally</a:t>
            </a:r>
            <a:r>
              <a:rPr lang="en-US" dirty="0" smtClean="0"/>
              <a:t> get</a:t>
            </a:r>
            <a:r>
              <a:rPr lang="en-US" baseline="0" dirty="0" smtClean="0"/>
              <a:t> </a:t>
            </a:r>
            <a:r>
              <a:rPr lang="en-US" u="sng" baseline="0" dirty="0" smtClean="0"/>
              <a:t>aggressive</a:t>
            </a:r>
            <a:r>
              <a:rPr lang="en-US" baseline="0" dirty="0" smtClean="0"/>
              <a:t> with discovery when you </a:t>
            </a:r>
            <a:r>
              <a:rPr lang="en-US" u="sng" baseline="0" dirty="0" smtClean="0"/>
              <a:t>represent plaintiff</a:t>
            </a:r>
          </a:p>
          <a:p>
            <a:r>
              <a:rPr lang="en-US" baseline="0" dirty="0" smtClean="0"/>
              <a:t>  - you want to get all the dirt you possibly can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</a:t>
            </a:r>
            <a:r>
              <a:rPr lang="en-US" u="sng" baseline="0" dirty="0" smtClean="0"/>
              <a:t>defense </a:t>
            </a:r>
            <a:r>
              <a:rPr lang="en-US" baseline="0" dirty="0" smtClean="0"/>
              <a:t>side, there are also </a:t>
            </a:r>
            <a:r>
              <a:rPr lang="en-US" u="sng" baseline="0" dirty="0" smtClean="0"/>
              <a:t>benefits</a:t>
            </a:r>
            <a:r>
              <a:rPr lang="en-US" baseline="0" dirty="0" smtClean="0"/>
              <a:t> of considering the use of CF:</a:t>
            </a:r>
          </a:p>
          <a:p>
            <a:r>
              <a:rPr lang="en-US" baseline="0" dirty="0" smtClean="0"/>
              <a:t> - client telling whole truth….</a:t>
            </a:r>
            <a:r>
              <a:rPr lang="en-US" dirty="0" smtClean="0"/>
              <a:t>Boardman example</a:t>
            </a:r>
          </a:p>
          <a:p>
            <a:endParaRPr lang="en-US" dirty="0" smtClean="0"/>
          </a:p>
          <a:p>
            <a:r>
              <a:rPr lang="en-US" dirty="0" smtClean="0"/>
              <a:t> -allow </a:t>
            </a:r>
            <a:r>
              <a:rPr lang="en-US" u="sng" dirty="0" smtClean="0"/>
              <a:t>you to be comfortable</a:t>
            </a:r>
            <a:r>
              <a:rPr lang="en-US" baseline="0" dirty="0" smtClean="0"/>
              <a:t> in being proactive in your approach and strategy to the litigation</a:t>
            </a:r>
          </a:p>
          <a:p>
            <a:r>
              <a:rPr lang="en-US" baseline="0" dirty="0" smtClean="0"/>
              <a:t>     -</a:t>
            </a:r>
            <a:r>
              <a:rPr lang="en-US" u="sng" baseline="0" dirty="0" smtClean="0"/>
              <a:t>when opposing counsel calls</a:t>
            </a:r>
            <a:r>
              <a:rPr lang="en-US" baseline="0" dirty="0" smtClean="0"/>
              <a:t> you to obtain ESI from your client, you know in advance what is and is not on your clients computers</a:t>
            </a:r>
          </a:p>
          <a:p>
            <a:r>
              <a:rPr lang="en-US" baseline="0" dirty="0" smtClean="0"/>
              <a:t>         --comfortably tell him, “sure will make the data available to you….have at it” (knowing they will be wasting their time)</a:t>
            </a:r>
          </a:p>
          <a:p>
            <a:r>
              <a:rPr lang="en-US" baseline="0" dirty="0" smtClean="0"/>
              <a:t>-demands of opposition – </a:t>
            </a:r>
            <a:r>
              <a:rPr lang="en-US" u="sng" baseline="0" dirty="0" smtClean="0"/>
              <a:t>good CF expert can sit together at meet and confer</a:t>
            </a:r>
            <a:r>
              <a:rPr lang="en-US" baseline="0" dirty="0" smtClean="0"/>
              <a:t>; let you know what </a:t>
            </a:r>
            <a:r>
              <a:rPr lang="en-US" u="sng" baseline="0" dirty="0" smtClean="0"/>
              <a:t>demands</a:t>
            </a:r>
            <a:r>
              <a:rPr lang="en-US" baseline="0" dirty="0" smtClean="0"/>
              <a:t> are </a:t>
            </a:r>
            <a:r>
              <a:rPr lang="en-US" u="sng" baseline="0" dirty="0" smtClean="0"/>
              <a:t>reasonable/unreasonable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-</a:t>
            </a:r>
            <a:r>
              <a:rPr lang="en-US" u="sng" baseline="0" dirty="0" err="1" smtClean="0"/>
              <a:t>wkng</a:t>
            </a:r>
            <a:r>
              <a:rPr lang="en-US" u="sng" baseline="0" dirty="0" smtClean="0"/>
              <a:t> knowledge</a:t>
            </a:r>
            <a:r>
              <a:rPr lang="en-US" baseline="0" dirty="0" smtClean="0"/>
              <a:t> – </a:t>
            </a:r>
            <a:r>
              <a:rPr lang="en-US" u="sng" baseline="0" dirty="0" smtClean="0"/>
              <a:t>I have MST</a:t>
            </a:r>
            <a:r>
              <a:rPr lang="en-US" baseline="0" dirty="0" smtClean="0"/>
              <a:t>/working knowledge on how to review and apply case law and I stay on top of recent cases in area of electronic discovery</a:t>
            </a:r>
          </a:p>
          <a:p>
            <a:r>
              <a:rPr lang="en-US" baseline="0" dirty="0" smtClean="0"/>
              <a:t>--as case progresses, </a:t>
            </a:r>
            <a:r>
              <a:rPr lang="en-US" u="sng" baseline="0" dirty="0" smtClean="0"/>
              <a:t>light bulbs go on</a:t>
            </a:r>
            <a:r>
              <a:rPr lang="en-US" baseline="0" dirty="0" smtClean="0"/>
              <a:t> as to how case law might apply to the case at hand</a:t>
            </a:r>
          </a:p>
          <a:p>
            <a:r>
              <a:rPr lang="en-US" baseline="0" dirty="0" smtClean="0"/>
              <a:t>Others – self explanatory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1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Places electronic data can be stored (get their involvement)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 drive includes back up drives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B/U their entire HD before turning corporate computer to their employer</a:t>
            </a:r>
          </a:p>
          <a:p>
            <a:pPr marL="0" indent="0">
              <a:buFont typeface="Arial" pitchFamily="34" charset="0"/>
              <a:buNone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every location, 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 evidence of what they took and when is forensically possible!!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Printer – if they printed it out you can image the</a:t>
            </a:r>
            <a:r>
              <a:rPr lang="en-US" sz="1200" strike="sng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drive on the printer and find out what was printed out and when or possibly get print log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4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(Quick</a:t>
            </a:r>
            <a:r>
              <a:rPr lang="en-US" baseline="0" dirty="0" smtClean="0"/>
              <a:t> slide) </a:t>
            </a:r>
          </a:p>
          <a:p>
            <a:endParaRPr lang="en-US" dirty="0" smtClean="0"/>
          </a:p>
          <a:p>
            <a:r>
              <a:rPr lang="en-US" dirty="0" smtClean="0"/>
              <a:t>Some of which we’ve previously</a:t>
            </a:r>
            <a:r>
              <a:rPr lang="en-US" baseline="0" dirty="0" smtClean="0"/>
              <a:t> touched 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TRO…drop down to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Meetings with Judge…judge was delighted the CF was there</a:t>
            </a:r>
            <a:r>
              <a:rPr lang="en-US" baseline="0" dirty="0" smtClean="0"/>
              <a:t>.  He had a lot of questions as to what was/was done on computer.  Got a straight answer; allowed enhanced progress at the meeting 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Spoliation testimony – I did this earlier this week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0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Gammage &amp; Burnham P.L.C.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856EBEB-4544-445B-86CC-17CE507292F9}" type="datetime2">
              <a:rPr lang="en-US">
                <a:solidFill>
                  <a:prstClr val="white"/>
                </a:solidFill>
              </a:rPr>
              <a:pPr/>
              <a:t>Wednesday, November 03, 2010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124CB-EB8F-45F3-82B4-F240826F631A}" type="slidenum">
              <a:rPr lang="en-US">
                <a:solidFill>
                  <a:prstClr val="white"/>
                </a:solidFill>
              </a:rPr>
              <a:pPr/>
              <a:t>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8200" cy="34861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pulls everything together as to how a good computer forensics expert can help you in every stage of the litigation process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believe you will need someone to testify, e-discovery vendor not qualified</a:t>
            </a:r>
          </a:p>
          <a:p>
            <a:r>
              <a:rPr lang="en-US" baseline="0" dirty="0" smtClean="0"/>
              <a:t>  -qualified CF expert can and tell you everything that is on that computer.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hope</a:t>
            </a:r>
            <a:r>
              <a:rPr lang="en-US" baseline="0" dirty="0" smtClean="0"/>
              <a:t> this presentation has helped you understand how CF can assist you greatly in allowing your clients keep their trade secrets to themselves.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a summary (time???):</a:t>
            </a:r>
          </a:p>
          <a:p>
            <a:endParaRPr lang="en-US" dirty="0" smtClean="0"/>
          </a:p>
          <a:p>
            <a:r>
              <a:rPr lang="en-US" dirty="0" smtClean="0"/>
              <a:t>Well beyond e-discovery;</a:t>
            </a:r>
            <a:r>
              <a:rPr lang="en-US" baseline="0" dirty="0" smtClean="0"/>
              <a:t> obtains critical info that can only be obtained via CF</a:t>
            </a:r>
            <a:endParaRPr lang="en-US" dirty="0" smtClean="0"/>
          </a:p>
          <a:p>
            <a:r>
              <a:rPr lang="en-US" dirty="0" smtClean="0"/>
              <a:t>All potential</a:t>
            </a:r>
            <a:r>
              <a:rPr lang="en-US" baseline="0" dirty="0" smtClean="0"/>
              <a:t> sources – increasing amount as time goes on.</a:t>
            </a:r>
          </a:p>
          <a:p>
            <a:r>
              <a:rPr lang="en-US" baseline="0" dirty="0" smtClean="0"/>
              <a:t>Quite frankly, don’t know how a case of any decent size can afford to not utilize the benefits of 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48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Costs: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Good CF expert will</a:t>
            </a:r>
            <a:r>
              <a:rPr lang="en-US" baseline="0" dirty="0" smtClean="0"/>
              <a:t> keep counsel and their clients apprised as to: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- what they are finding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n-US" baseline="0" dirty="0" smtClean="0"/>
              <a:t>other avenues that can be pursued, chances of additional </a:t>
            </a:r>
            <a:r>
              <a:rPr lang="en-US" baseline="0" dirty="0" err="1" smtClean="0"/>
              <a:t>relevent</a:t>
            </a:r>
            <a:r>
              <a:rPr lang="en-US" baseline="0" dirty="0" smtClean="0"/>
              <a:t> info being there and the potential benefits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baseline="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baseline="0" dirty="0" smtClean="0"/>
              <a:t>ED and CF can work together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baseline="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baseline="0" dirty="0" smtClean="0"/>
              <a:t>Can it be expensive, yes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baseline="0" dirty="0" smtClean="0"/>
              <a:t>Can your client not afford to….likely not.</a:t>
            </a:r>
            <a:endParaRPr lang="en-US" dirty="0" smtClean="0"/>
          </a:p>
        </p:txBody>
      </p:sp>
      <p:sp>
        <p:nvSpPr>
          <p:cNvPr id="51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2822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697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8112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45270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State Bar of Arizona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2822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697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8112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45270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1F7826-B24B-4468-9E6D-15C747115D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April 20, 2004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Arizona Society of CPA's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fld id="{9D4D8C71-E8D2-49AC-924B-05FBC6DA27DC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 phones…….in today’s world,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emails are 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stopping right here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ometimes never makes it to their computer (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info is sensitive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something someone doesn’t want anyone else to get ahold of)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messages…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their phones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u="sng" dirty="0" smtClean="0"/>
              <a:t>Web based</a:t>
            </a:r>
            <a:r>
              <a:rPr lang="en-US" u="sng" baseline="0" dirty="0" smtClean="0"/>
              <a:t> mail</a:t>
            </a:r>
            <a:r>
              <a:rPr lang="en-US" baseline="0" dirty="0" smtClean="0"/>
              <a:t>...possibly the o</a:t>
            </a:r>
            <a:r>
              <a:rPr lang="en-US" dirty="0" smtClean="0"/>
              <a:t>nly place you’ll find them is right here.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Gmail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accounts,Yahoo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MSHotmail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eaLnBrk="1" hangingPunct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Ipods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been involved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cases where proprietary data was d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ownload onto an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ipod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Camera’s and SIM cards</a:t>
            </a:r>
          </a:p>
          <a:p>
            <a:r>
              <a:rPr lang="en-US" dirty="0" smtClean="0"/>
              <a:t>GPS</a:t>
            </a:r>
            <a:r>
              <a:rPr lang="en-US" baseline="0" dirty="0" smtClean="0"/>
              <a:t> devices</a:t>
            </a:r>
          </a:p>
          <a:p>
            <a:r>
              <a:rPr lang="en-US" baseline="0" dirty="0" smtClean="0"/>
              <a:t>“Children’s” electronic play toys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3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2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total of 69% of all internet users have used cloud</a:t>
            </a:r>
            <a:r>
              <a:rPr lang="en-US" baseline="0" dirty="0" smtClean="0"/>
              <a:t> computing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56% use webmail services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34% store photos online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Although %’s for storing computer files and backup files is relatively low, these %’s will be increasing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r>
              <a:rPr lang="en-US" u="sng" baseline="0" dirty="0" smtClean="0"/>
              <a:t>Quite frankly, I don’t know how you can properly represent your clients without considering electronic modes of communication.  </a:t>
            </a:r>
          </a:p>
          <a:p>
            <a:endParaRPr lang="en-US" u="sng" baseline="0" dirty="0" smtClean="0"/>
          </a:p>
          <a:p>
            <a:r>
              <a:rPr lang="en-US" baseline="0" dirty="0" smtClean="0"/>
              <a:t>Let me give you </a:t>
            </a:r>
            <a:r>
              <a:rPr lang="en-US" u="sng" baseline="0" dirty="0" smtClean="0"/>
              <a:t>two recent examples on two recent case I worked 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LV case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Next slide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2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r>
              <a:rPr lang="en-US" baseline="0" dirty="0" smtClean="0"/>
              <a:t> thing you know is 7/15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15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r>
              <a:rPr lang="en-US" baseline="0" dirty="0" smtClean="0"/>
              <a:t> feeling for experience in audience</a:t>
            </a:r>
          </a:p>
          <a:p>
            <a:r>
              <a:rPr lang="en-US" baseline="0" dirty="0" smtClean="0"/>
              <a:t>  - how many have actively pursued electronic data in litigation?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- How many have used “e-discovery vendors”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- How many have used CF experts?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is an overview of “e-discovery” services:</a:t>
            </a:r>
          </a:p>
          <a:p>
            <a:r>
              <a:rPr lang="en-US" baseline="0" dirty="0" smtClean="0"/>
              <a:t>   -preserve data integrity</a:t>
            </a:r>
          </a:p>
          <a:p>
            <a:r>
              <a:rPr lang="en-US" baseline="0" dirty="0" smtClean="0"/>
              <a:t>   -filter data</a:t>
            </a:r>
          </a:p>
          <a:p>
            <a:r>
              <a:rPr lang="en-US" baseline="0" dirty="0" smtClean="0"/>
              <a:t>   -take duplicate files out</a:t>
            </a:r>
          </a:p>
          <a:p>
            <a:r>
              <a:rPr lang="en-US" baseline="0" dirty="0" smtClean="0"/>
              <a:t>   -decompress compound files</a:t>
            </a:r>
          </a:p>
          <a:p>
            <a:r>
              <a:rPr lang="en-US" baseline="0" dirty="0" smtClean="0"/>
              <a:t>   -exclude known files</a:t>
            </a:r>
          </a:p>
          <a:p>
            <a:r>
              <a:rPr lang="en-US" baseline="0" dirty="0" smtClean="0"/>
              <a:t>   -provide documents containing</a:t>
            </a:r>
          </a:p>
          <a:p>
            <a:r>
              <a:rPr lang="en-US" baseline="0" dirty="0" smtClean="0"/>
              <a:t>   - certain search terms</a:t>
            </a:r>
          </a:p>
          <a:p>
            <a:r>
              <a:rPr lang="en-US" baseline="0" dirty="0" smtClean="0"/>
              <a:t>   - certain time frames</a:t>
            </a:r>
          </a:p>
          <a:p>
            <a:r>
              <a:rPr lang="en-US" baseline="0" dirty="0" smtClean="0"/>
              <a:t>   - index and hash files</a:t>
            </a:r>
          </a:p>
          <a:p>
            <a:r>
              <a:rPr lang="en-US" baseline="0" dirty="0" smtClean="0"/>
              <a:t>   - host the database for review by the attorney (usually on a .tiff or .html file)</a:t>
            </a:r>
          </a:p>
          <a:p>
            <a:r>
              <a:rPr lang="en-US" baseline="0" dirty="0" smtClean="0"/>
              <a:t>   - tell attorneys “have fun this weekend and next”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42FA28C-EB30-425C-AD0E-577DB221EC83}" type="datetime2">
              <a:rPr lang="en-US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2F9593-D8BC-4EE1-8A43-1409494908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4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1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429FFC-7A38-40F0-9185-00195E2ABA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D686D-1659-421F-8167-E2682DE967DF}" type="datetime2">
              <a:rPr lang="en-US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136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DCE8A6-3E83-4FB1-A8C3-EAFCF8664F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E6957-1751-42FD-8356-9A9A76EFA18C}" type="datetime2">
              <a:rPr lang="en-US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4769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A28C-EB30-425C-AD0E-577DB221EC83}" type="datetime2">
              <a:rPr lang="en-US" smtClean="0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Gammage &amp; Burnham P.L.C.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9593-D8BC-4EE1-8A43-1409494908F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BCFA-02D5-43CA-995D-ED7CA5662536}" type="datetime2">
              <a:rPr lang="en-US" smtClean="0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Gammage &amp; Burnham P.L.C.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19D1-B10F-4515-A679-EEAF637E12A4}" type="datetime2">
              <a:rPr lang="en-US" smtClean="0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Gammage &amp; Burnham P.L.C.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4513-40D8-440C-9DB9-C5D00F525EA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597E-41D9-420C-9B53-0F20B5903BD6}" type="datetime2">
              <a:rPr lang="en-US" smtClean="0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Gammage &amp; Burnham P.L.C.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787-A6DC-469E-B2EC-40F1D294FF7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214F-5066-498F-94FC-6E0E914CB82F}" type="datetime2">
              <a:rPr lang="en-US" smtClean="0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Gammage &amp; Burnham P.L.C.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A02F-8B31-4558-8884-379D0AD317C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15F8-70E8-44B5-9B5B-41F224D3FE55}" type="datetime2">
              <a:rPr lang="en-US" smtClean="0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Gammage &amp; Burnham P.L.C.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D26F-04AD-4137-AEBD-0BC59A463CB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8F3-F6AB-4B6D-8106-958E69A6D613}" type="datetime2">
              <a:rPr lang="en-US" smtClean="0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Gammage &amp; Burnham P.L.C.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C0C4-693A-4EF4-A979-9554B137DB4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633F-FBB5-4124-AC5B-8AD6CB3D35AC}" type="datetime2">
              <a:rPr lang="en-US" smtClean="0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Gammage &amp; Burnham P.L.C.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06AE-4506-4E4E-B94A-0167C66B0F0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89A69A-29CB-4312-9ABF-09348FB7E7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4BCFA-02D5-43CA-995D-ED7CA5662536}" type="datetime2">
              <a:rPr lang="en-US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2564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AC1C-C617-4EBD-806A-4F2ECF1B1316}" type="datetime2">
              <a:rPr lang="en-US" smtClean="0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Gammage &amp; Burnham P.L.C.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AF18-BA19-4BE1-971C-0100D2BFD00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686D-1659-421F-8167-E2682DE967DF}" type="datetime2">
              <a:rPr lang="en-US" smtClean="0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Gammage &amp; Burnham P.L.C.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9FFC-7A38-40F0-9185-00195E2ABA8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957-1751-42FD-8356-9A9A76EFA18C}" type="datetime2">
              <a:rPr lang="en-US" smtClean="0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Gammage &amp; Burnham P.L.C.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8A6-3E83-4FB1-A8C3-EAFCF8664F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E24513-40D8-440C-9DB9-C5D00F525E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019D1-B10F-4515-A679-EEAF637E12A4}" type="datetime2">
              <a:rPr lang="en-US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0485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D0F787-A6DC-469E-B2EC-40F1D294FF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0597E-41D9-420C-9B53-0F20B5903BD6}" type="datetime2">
              <a:rPr lang="en-US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806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41A02F-8B31-4558-8884-379D0AD317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C214F-5066-498F-94FC-6E0E914CB82F}" type="datetime2">
              <a:rPr lang="en-US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6254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E9D26F-04AD-4137-AEBD-0BC59A463C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15F8-70E8-44B5-9B5B-41F224D3FE55}" type="datetime2">
              <a:rPr lang="en-US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44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F7C0C4-693A-4EF4-A979-9554B137DB4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008F3-F6AB-4B6D-8106-958E69A6D613}" type="datetime2">
              <a:rPr lang="en-US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347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006AE-4506-4E4E-B94A-0167C66B0F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633F-FBB5-4124-AC5B-8AD6CB3D35AC}" type="datetime2">
              <a:rPr lang="en-US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165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B0AF18-BA19-4BE1-971C-0100D2BFD0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9AC1C-C617-4EBD-806A-4F2ECF1B1316}" type="datetime2">
              <a:rPr lang="en-US">
                <a:solidFill>
                  <a:srgbClr val="FFFFFF"/>
                </a:solidFill>
              </a:rPr>
              <a:pPr/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336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Computer Forensics –</a:t>
            </a:r>
            <a:br>
              <a:rPr lang="en-US" smtClean="0"/>
            </a:br>
            <a:r>
              <a:rPr lang="en-US" smtClean="0"/>
              <a:t>   Use It or Lose It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50DFF-FBD3-4DF0-8B64-2C8DF121C4B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538197-AB5E-4A26-A94F-5BF2E6C8057D}" type="datetime2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757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6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538197-AB5E-4A26-A94F-5BF2E6C8057D}" type="datetime2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Wednesday, November 03, 2010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Gammage &amp; Burnham P.L.C.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50DFF-FBD3-4DF0-8B64-2C8DF121C4B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066799" y="2286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Keep Your Secrets to Yourself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782583" y="5562600"/>
            <a:ext cx="5638800" cy="762000"/>
          </a:xfrm>
        </p:spPr>
        <p:txBody>
          <a:bodyPr>
            <a:noAutofit/>
          </a:bodyPr>
          <a:lstStyle/>
          <a:p>
            <a:pPr algn="r"/>
            <a:r>
              <a:rPr lang="en-US" sz="1800" dirty="0" smtClean="0"/>
              <a:t>Arizona State Bar</a:t>
            </a:r>
          </a:p>
          <a:p>
            <a:pPr algn="r"/>
            <a:r>
              <a:rPr lang="en-US" sz="1800" dirty="0" smtClean="0"/>
              <a:t>November 4, 2010</a:t>
            </a:r>
          </a:p>
          <a:p>
            <a:pPr algn="r"/>
            <a:r>
              <a:rPr lang="en-US" sz="1800" dirty="0" smtClean="0"/>
              <a:t>Presented by: Craig Reinmuth CPA,CFF, MST, </a:t>
            </a:r>
            <a:r>
              <a:rPr lang="en-US" sz="1800" dirty="0" err="1" smtClean="0"/>
              <a:t>EnCE</a:t>
            </a:r>
            <a:endParaRPr lang="en-US" sz="1800" dirty="0"/>
          </a:p>
        </p:txBody>
      </p:sp>
      <p:pic>
        <p:nvPicPr>
          <p:cNvPr id="7" name="il_fi" descr="http://3.bp.blogspot.com/_26Xd9zaIIGI/TFbQQ5br_sI/AAAAAAAAAb4/oh05qly4mKQ/s1600/judge%2520drunk%2520drivi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52" y="1981811"/>
            <a:ext cx="3036569" cy="327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craig\Pictures\trade secrets\images[7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22" y="1981200"/>
            <a:ext cx="2716530" cy="3279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61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30930"/>
            <a:ext cx="1600200" cy="990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63253" y="2033337"/>
            <a:ext cx="16002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Preservation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3542798"/>
            <a:ext cx="1600200" cy="1028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41495" y="1518987"/>
            <a:ext cx="1828800" cy="1028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21442" y="3023937"/>
            <a:ext cx="1828800" cy="10096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17431" y="4411077"/>
            <a:ext cx="1828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1400" y="3047498"/>
            <a:ext cx="15240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E-Discovery</a:t>
            </a:r>
            <a:br>
              <a:rPr lang="en-US" sz="3600" dirty="0" smtClean="0"/>
            </a:br>
            <a:r>
              <a:rPr lang="en-US" sz="3600" dirty="0" smtClean="0"/>
              <a:t>Smaller Cases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09600" y="5477877"/>
            <a:ext cx="800100" cy="3032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5715000"/>
            <a:ext cx="800100" cy="342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5943600"/>
            <a:ext cx="8001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411772"/>
            <a:ext cx="196315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Client/in-house</a:t>
            </a:r>
            <a:endParaRPr lang="en-US" sz="1700" dirty="0"/>
          </a:p>
        </p:txBody>
      </p:sp>
      <p:sp>
        <p:nvSpPr>
          <p:cNvPr id="14" name="TextBox 13"/>
          <p:cNvSpPr txBox="1"/>
          <p:nvPr/>
        </p:nvSpPr>
        <p:spPr>
          <a:xfrm>
            <a:off x="1600199" y="5688568"/>
            <a:ext cx="29718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Outside Professionals</a:t>
            </a:r>
            <a:endParaRPr lang="en-US" sz="1700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5987534"/>
            <a:ext cx="3541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Outside Professional and Counsel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59518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30930"/>
            <a:ext cx="1600200" cy="990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63253" y="2033337"/>
            <a:ext cx="16002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Preservation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3542798"/>
            <a:ext cx="1600200" cy="1028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41495" y="1518987"/>
            <a:ext cx="1828800" cy="1028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21442" y="3023937"/>
            <a:ext cx="1828800" cy="10096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17431" y="4411077"/>
            <a:ext cx="18288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1400" y="3047498"/>
            <a:ext cx="15240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E-Discovery</a:t>
            </a:r>
            <a:br>
              <a:rPr lang="en-US" sz="3600" dirty="0" smtClean="0"/>
            </a:br>
            <a:r>
              <a:rPr lang="en-US" sz="3600" dirty="0" smtClean="0"/>
              <a:t>Larger Cases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09600" y="5477877"/>
            <a:ext cx="800100" cy="2371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5715000"/>
            <a:ext cx="800100" cy="22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5943600"/>
            <a:ext cx="8001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411772"/>
            <a:ext cx="196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Client/in-house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0199" y="5688568"/>
            <a:ext cx="443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Paralegals or outside Professionals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00199" y="5943600"/>
            <a:ext cx="35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Outside Professional and Counsel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40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97585"/>
              </p:ext>
            </p:extLst>
          </p:nvPr>
        </p:nvGraphicFramePr>
        <p:xfrm>
          <a:off x="76200" y="0"/>
          <a:ext cx="9067799" cy="6731006"/>
        </p:xfrm>
        <a:graphic>
          <a:graphicData uri="http://schemas.openxmlformats.org/drawingml/2006/table">
            <a:tbl>
              <a:tblPr/>
              <a:tblGrid>
                <a:gridCol w="702306"/>
                <a:gridCol w="702306"/>
                <a:gridCol w="1126616"/>
                <a:gridCol w="863252"/>
                <a:gridCol w="965672"/>
                <a:gridCol w="943724"/>
                <a:gridCol w="735226"/>
                <a:gridCol w="746201"/>
                <a:gridCol w="833989"/>
                <a:gridCol w="702306"/>
                <a:gridCol w="746201"/>
              </a:tblGrid>
              <a:tr h="23592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Computer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Forensics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73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(</a:t>
                      </a:r>
                      <a:r>
                        <a:rPr lang="en-US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Beyond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E-Discovery)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73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By Area of Litigation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3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n-US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Bankruptcy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Intellectual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Employment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General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Personal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Creditor's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2F2F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Property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Labor Law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Commercial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Injury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Insurance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Rights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Criminal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/>
                        </a:rPr>
                        <a:t>Securities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Determine user intent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Recover and analyze deleted files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Uncover spoliation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 use of external devices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Identify "recent" files accessed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Restore point analysis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Registry analysis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USB history logs</a:t>
                      </a:r>
                    </a:p>
                  </a:txBody>
                  <a:tcPr marL="5705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 documents were printed/when</a:t>
                      </a:r>
                    </a:p>
                  </a:txBody>
                  <a:tcPr marL="5705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 programs were run/when</a:t>
                      </a:r>
                    </a:p>
                  </a:txBody>
                  <a:tcPr marL="5705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system changes</a:t>
                      </a:r>
                    </a:p>
                  </a:txBody>
                  <a:tcPr marL="5705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 burning activity</a:t>
                      </a:r>
                    </a:p>
                  </a:txBody>
                  <a:tcPr marL="5705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Internet browsing history</a:t>
                      </a:r>
                    </a:p>
                  </a:txBody>
                  <a:tcPr marL="5705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 signature/renaming analysis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Recover web-based email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 networking data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On-line chatting data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TRO's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of all ESI (cell phones/PDA's/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photocopiers/cameras, etc.)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to Compel assistance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Participate in meet and confers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Participate at hearings with Judge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Deposition/testimony services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Preparation of defendable report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Working knowledge of case law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\\jackie\Network Storage\EI Documents\Company Logos\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0"/>
            <a:ext cx="26384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43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/>
          <a:lstStyle/>
          <a:p>
            <a:r>
              <a:rPr lang="en-US" sz="3200" dirty="0" smtClean="0"/>
              <a:t>Computer Forensics</a:t>
            </a:r>
            <a:br>
              <a:rPr lang="en-US" sz="3200" dirty="0" smtClean="0"/>
            </a:br>
            <a:r>
              <a:rPr lang="en-US" sz="3200" dirty="0" smtClean="0"/>
              <a:t>(Beyond E-Discovery)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Determine user intent</a:t>
            </a:r>
          </a:p>
          <a:p>
            <a:r>
              <a:rPr lang="en-US" dirty="0" smtClean="0"/>
              <a:t>Timeline analysis/recent files</a:t>
            </a:r>
          </a:p>
          <a:p>
            <a:r>
              <a:rPr lang="en-US" dirty="0" smtClean="0"/>
              <a:t>Recover/analyze deleted files; unallocated space</a:t>
            </a:r>
          </a:p>
          <a:p>
            <a:r>
              <a:rPr lang="en-US" dirty="0" smtClean="0"/>
              <a:t>Uncover spoliation</a:t>
            </a:r>
          </a:p>
          <a:p>
            <a:r>
              <a:rPr lang="en-US" dirty="0" smtClean="0"/>
              <a:t>Detect use of external storage devices</a:t>
            </a:r>
          </a:p>
          <a:p>
            <a:r>
              <a:rPr lang="en-US" dirty="0" smtClean="0"/>
              <a:t>Review “restore points”</a:t>
            </a:r>
          </a:p>
          <a:p>
            <a:r>
              <a:rPr lang="en-US" dirty="0" smtClean="0"/>
              <a:t>USB History logs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498975" cy="4038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Documents printed/when</a:t>
            </a:r>
          </a:p>
          <a:p>
            <a:r>
              <a:rPr lang="en-US" dirty="0" smtClean="0"/>
              <a:t>Programs – when run</a:t>
            </a:r>
          </a:p>
          <a:p>
            <a:r>
              <a:rPr lang="en-US" dirty="0" smtClean="0"/>
              <a:t>Operating system changes</a:t>
            </a:r>
          </a:p>
          <a:p>
            <a:r>
              <a:rPr lang="en-US" dirty="0" smtClean="0"/>
              <a:t>CD Burning Activity</a:t>
            </a:r>
          </a:p>
          <a:p>
            <a:r>
              <a:rPr lang="en-US" dirty="0" smtClean="0"/>
              <a:t>Internet Browsing History</a:t>
            </a:r>
          </a:p>
          <a:p>
            <a:r>
              <a:rPr lang="en-US" dirty="0" smtClean="0"/>
              <a:t>File signature/renaming</a:t>
            </a:r>
          </a:p>
          <a:p>
            <a:r>
              <a:rPr lang="en-US" dirty="0" smtClean="0"/>
              <a:t>Recover web-based email</a:t>
            </a:r>
          </a:p>
          <a:p>
            <a:r>
              <a:rPr lang="en-US" dirty="0" smtClean="0"/>
              <a:t>Social Networking data</a:t>
            </a:r>
          </a:p>
          <a:p>
            <a:r>
              <a:rPr lang="en-US" dirty="0" smtClean="0"/>
              <a:t>On-line chatting data</a:t>
            </a:r>
          </a:p>
          <a:p>
            <a:r>
              <a:rPr lang="en-US" dirty="0" smtClean="0"/>
              <a:t>Assistance with “what to ask for”</a:t>
            </a:r>
          </a:p>
          <a:p>
            <a:r>
              <a:rPr lang="en-US" dirty="0" smtClean="0"/>
              <a:t>All ESI (cell phones, PDA,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5609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USB Report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Arizona State Bar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November 4, 2010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3010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9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285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/>
          <a:lstStyle/>
          <a:p>
            <a:r>
              <a:rPr lang="en-US" sz="3200" dirty="0" smtClean="0"/>
              <a:t>Computer Forensics</a:t>
            </a:r>
            <a:br>
              <a:rPr lang="en-US" sz="3200" dirty="0" smtClean="0"/>
            </a:br>
            <a:r>
              <a:rPr lang="en-US" sz="3200" dirty="0" smtClean="0"/>
              <a:t>(Beyond E-Discovery)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Determine user intent</a:t>
            </a:r>
          </a:p>
          <a:p>
            <a:r>
              <a:rPr lang="en-US" dirty="0" smtClean="0"/>
              <a:t>Timeline analysis/recent files</a:t>
            </a:r>
          </a:p>
          <a:p>
            <a:r>
              <a:rPr lang="en-US" dirty="0" smtClean="0"/>
              <a:t>Recover/analyze deleted files; unallocated space</a:t>
            </a:r>
          </a:p>
          <a:p>
            <a:r>
              <a:rPr lang="en-US" dirty="0" smtClean="0"/>
              <a:t>Uncover spoliation</a:t>
            </a:r>
          </a:p>
          <a:p>
            <a:r>
              <a:rPr lang="en-US" dirty="0" smtClean="0"/>
              <a:t>Detect use of external storage devices</a:t>
            </a:r>
          </a:p>
          <a:p>
            <a:r>
              <a:rPr lang="en-US" dirty="0" smtClean="0"/>
              <a:t>Review “restore points”</a:t>
            </a:r>
          </a:p>
          <a:p>
            <a:r>
              <a:rPr lang="en-US" dirty="0" smtClean="0"/>
              <a:t>USB History logs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343400" cy="4038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Documents printed/when</a:t>
            </a:r>
          </a:p>
          <a:p>
            <a:r>
              <a:rPr lang="en-US" dirty="0" smtClean="0"/>
              <a:t>Programs – when run</a:t>
            </a:r>
          </a:p>
          <a:p>
            <a:r>
              <a:rPr lang="en-US" dirty="0" smtClean="0"/>
              <a:t>Operating system changes</a:t>
            </a:r>
          </a:p>
          <a:p>
            <a:r>
              <a:rPr lang="en-US" dirty="0" smtClean="0"/>
              <a:t>CD Burning Activity</a:t>
            </a:r>
          </a:p>
          <a:p>
            <a:r>
              <a:rPr lang="en-US" dirty="0" smtClean="0"/>
              <a:t>Internet Browsing History</a:t>
            </a:r>
          </a:p>
          <a:p>
            <a:r>
              <a:rPr lang="en-US" dirty="0" smtClean="0"/>
              <a:t>File signature/renaming</a:t>
            </a:r>
          </a:p>
          <a:p>
            <a:r>
              <a:rPr lang="en-US" dirty="0" smtClean="0"/>
              <a:t>Recover web-based email</a:t>
            </a:r>
          </a:p>
          <a:p>
            <a:r>
              <a:rPr lang="en-US" dirty="0" smtClean="0"/>
              <a:t>Social Networking data</a:t>
            </a:r>
          </a:p>
          <a:p>
            <a:r>
              <a:rPr lang="en-US" dirty="0" smtClean="0"/>
              <a:t>On-line chatting data</a:t>
            </a:r>
          </a:p>
          <a:p>
            <a:r>
              <a:rPr lang="en-US" dirty="0" smtClean="0"/>
              <a:t>Assistance with “what to ask for”</a:t>
            </a:r>
          </a:p>
          <a:p>
            <a:r>
              <a:rPr lang="en-US" dirty="0" smtClean="0"/>
              <a:t>All ESI (cell phones, PDA,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7407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N:\EI Documents\EI Powerpoint Presentations\presentation gfx\social networking d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7482"/>
            <a:ext cx="6400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 sz="quarter"/>
          </p:nvPr>
        </p:nvSpPr>
        <p:spPr>
          <a:xfrm>
            <a:off x="990600" y="0"/>
            <a:ext cx="7086600" cy="990600"/>
          </a:xfrm>
        </p:spPr>
        <p:txBody>
          <a:bodyPr/>
          <a:lstStyle/>
          <a:p>
            <a:r>
              <a:rPr lang="en-US" sz="2800" dirty="0" smtClean="0"/>
              <a:t>Social Networking / Web Based Mail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327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u="sng" dirty="0" smtClean="0"/>
              <a:t>On the Device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logs</a:t>
            </a:r>
          </a:p>
          <a:p>
            <a:r>
              <a:rPr lang="en-US" dirty="0" smtClean="0"/>
              <a:t>Text/Instant messaging</a:t>
            </a:r>
          </a:p>
          <a:p>
            <a:r>
              <a:rPr lang="en-US" dirty="0" smtClean="0"/>
              <a:t>Pictures</a:t>
            </a:r>
          </a:p>
          <a:p>
            <a:r>
              <a:rPr lang="en-US" dirty="0" smtClean="0"/>
              <a:t>SIM card information</a:t>
            </a:r>
          </a:p>
          <a:p>
            <a:r>
              <a:rPr lang="en-US" dirty="0" smtClean="0"/>
              <a:t>Emails and attachments (e.g. Outlook)</a:t>
            </a:r>
          </a:p>
          <a:p>
            <a:r>
              <a:rPr lang="en-US" dirty="0" smtClean="0"/>
              <a:t>Phone directories</a:t>
            </a:r>
          </a:p>
          <a:p>
            <a:r>
              <a:rPr lang="en-US" dirty="0" smtClean="0"/>
              <a:t>Internet history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      </a:t>
            </a:r>
            <a:r>
              <a:rPr lang="en-US" u="sng" dirty="0" smtClean="0"/>
              <a:t>Other items uncovered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Remote access programs (e.g. Log Me In, VNC, </a:t>
            </a:r>
            <a:r>
              <a:rPr lang="en-US" dirty="0" err="1" smtClean="0"/>
              <a:t>Homepipe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Web based email – specific providers</a:t>
            </a:r>
          </a:p>
          <a:p>
            <a:r>
              <a:rPr lang="en-US" dirty="0" smtClean="0"/>
              <a:t>Where else to go to get info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53000"/>
            <a:ext cx="1332764" cy="176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1196641" cy="202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800600"/>
            <a:ext cx="10382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Smartphones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(Blackberry, Droid, </a:t>
            </a:r>
            <a:r>
              <a:rPr lang="en-US" sz="3600" dirty="0" err="1" smtClean="0"/>
              <a:t>iPhone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3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1431925"/>
          </a:xfrm>
        </p:spPr>
        <p:txBody>
          <a:bodyPr/>
          <a:lstStyle/>
          <a:p>
            <a:r>
              <a:rPr lang="en-US" sz="3200" dirty="0" smtClean="0"/>
              <a:t>How to Convince Your Clients to Use Computer Forensics</a:t>
            </a:r>
            <a:br>
              <a:rPr lang="en-US" sz="3200" dirty="0" smtClean="0"/>
            </a:br>
            <a:r>
              <a:rPr lang="en-US" sz="2000" dirty="0" err="1" smtClean="0"/>
              <a:t>Zubulake</a:t>
            </a:r>
            <a:r>
              <a:rPr lang="en-US" sz="2000" dirty="0" smtClean="0"/>
              <a:t> – “Virtually all cases involve the discovery of electronic data”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8017042" cy="3687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Greater likelihood of getting the data you need to properly represent your clients</a:t>
            </a:r>
          </a:p>
          <a:p>
            <a:r>
              <a:rPr lang="en-US" dirty="0" smtClean="0"/>
              <a:t>Avoid exposure to sanctions (at client and attorney level)</a:t>
            </a:r>
          </a:p>
          <a:p>
            <a:r>
              <a:rPr lang="en-US" dirty="0" smtClean="0"/>
              <a:t>Potential for expert fees to be paid for by other side</a:t>
            </a:r>
          </a:p>
          <a:p>
            <a:r>
              <a:rPr lang="en-US" dirty="0" smtClean="0"/>
              <a:t>Case dismissal</a:t>
            </a:r>
          </a:p>
          <a:p>
            <a:r>
              <a:rPr lang="en-US" dirty="0" smtClean="0"/>
              <a:t>Greatly Enhance Chances for Winning</a:t>
            </a:r>
          </a:p>
          <a:p>
            <a:r>
              <a:rPr lang="en-US" dirty="0" smtClean="0"/>
              <a:t>Potential for turning claims into counter-claims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34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  <p:bldLst>
      <p:bldP spid="6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Side</a:t>
            </a:r>
            <a:br>
              <a:rPr lang="en-US" dirty="0" smtClean="0"/>
            </a:br>
            <a:r>
              <a:rPr lang="en-US" dirty="0" smtClean="0"/>
              <a:t>Computer Forensics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Is your client telling you “the whole truth”</a:t>
            </a:r>
          </a:p>
          <a:p>
            <a:r>
              <a:rPr lang="en-US" dirty="0" smtClean="0"/>
              <a:t>Be comfortable in Being Proactive</a:t>
            </a:r>
          </a:p>
          <a:p>
            <a:r>
              <a:rPr lang="en-US" dirty="0" smtClean="0"/>
              <a:t>Assist with Up-front strategy</a:t>
            </a:r>
          </a:p>
          <a:p>
            <a:r>
              <a:rPr lang="en-US" dirty="0" smtClean="0"/>
              <a:t>Assist with demands of opposition</a:t>
            </a:r>
          </a:p>
          <a:p>
            <a:r>
              <a:rPr lang="en-US" dirty="0" smtClean="0"/>
              <a:t>Turn claims into </a:t>
            </a:r>
            <a:r>
              <a:rPr lang="en-US" dirty="0"/>
              <a:t>c</a:t>
            </a:r>
            <a:r>
              <a:rPr lang="en-US" dirty="0" smtClean="0"/>
              <a:t>ounter claims</a:t>
            </a:r>
          </a:p>
          <a:p>
            <a:r>
              <a:rPr lang="en-US" dirty="0" smtClean="0"/>
              <a:t>Working knowledge of case law</a:t>
            </a:r>
          </a:p>
          <a:p>
            <a:r>
              <a:rPr lang="en-US" dirty="0" smtClean="0"/>
              <a:t>Rebuke opposing experts’ credentials/methodology/findings</a:t>
            </a:r>
          </a:p>
          <a:p>
            <a:r>
              <a:rPr lang="en-US" dirty="0" smtClean="0"/>
              <a:t>Deposition line of questioning</a:t>
            </a:r>
          </a:p>
          <a:p>
            <a:endParaRPr lang="en-US" dirty="0"/>
          </a:p>
        </p:txBody>
      </p:sp>
      <p:pic>
        <p:nvPicPr>
          <p:cNvPr id="4099" name="Picture 3" descr="C:\Users\craig\Pictures\Eggsalent!!Get the yolk!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828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t0.gstatic.com/images?q=tbn:ANd9GcSdZixSpYcKYDExy6FvwMyBTEDxEsvZ1h4lkDTNy7OD-gyLIrg&amp;t=1&amp;usg=__cJjUH4rUhLt96lbRclgFVD9kXbI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2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  <p:bldLst>
      <p:bldP spid="8" grpId="0"/>
      <p:bldP spid="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Places ESI is Stored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16" descr="http://t3.gstatic.com/images?q=tbn:ANd9GcR5poWXvHxtpUe7GVycvuFXfFVmAPgu6uB7P6CIC889BroTJ7g&amp;t=1&amp;h=165&amp;w=225&amp;usg=__3XlnyDZXIg7KCC-jZRyUQRG1Bi8=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8" y="1814512"/>
            <a:ext cx="2143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:\EI Documents\EI Powerpoint Presentations\presentation gfx\flashdri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19250"/>
            <a:ext cx="1600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:\EI Documents\EI Powerpoint Presentations\presentation gfx\Epson%20AcuLaser%20C4200DN%20Prin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3954181"/>
            <a:ext cx="3200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:\EI Documents\EI Powerpoint Presentations\presentation gfx\copi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6413"/>
            <a:ext cx="203676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N:\EI Documents\EI Powerpoint Presentations\presentation gfx\cellpho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30537"/>
            <a:ext cx="2362200" cy="21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:\EI Documents\EI Powerpoint Presentations\presentation gfx\IPDevi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05950"/>
            <a:ext cx="279703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88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Potential Needs for</a:t>
            </a:r>
            <a:br>
              <a:rPr lang="en-US" dirty="0" smtClean="0"/>
            </a:br>
            <a:r>
              <a:rPr lang="en-US" dirty="0" smtClean="0"/>
              <a:t>Computer Forensics Expert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2133600"/>
            <a:ext cx="75438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TRO – collection/revie</a:t>
            </a:r>
            <a:r>
              <a:rPr lang="en-US" dirty="0"/>
              <a:t>w</a:t>
            </a:r>
            <a:r>
              <a:rPr lang="en-US" dirty="0" smtClean="0"/>
              <a:t> of electronic devices</a:t>
            </a:r>
          </a:p>
          <a:p>
            <a:r>
              <a:rPr lang="en-US" dirty="0" smtClean="0"/>
              <a:t>Review of other ESI</a:t>
            </a:r>
          </a:p>
          <a:p>
            <a:r>
              <a:rPr lang="en-US" dirty="0" smtClean="0"/>
              <a:t>Motion to Compel Assistance</a:t>
            </a:r>
          </a:p>
          <a:p>
            <a:r>
              <a:rPr lang="en-US" dirty="0" smtClean="0"/>
              <a:t>Motion for Spoliation Assistance, including testimony</a:t>
            </a:r>
          </a:p>
          <a:p>
            <a:r>
              <a:rPr lang="en-US" dirty="0" smtClean="0"/>
              <a:t>Participate in Meet and Confer</a:t>
            </a:r>
          </a:p>
          <a:p>
            <a:r>
              <a:rPr lang="en-US" dirty="0" smtClean="0"/>
              <a:t>Participate in Meetings with Judge</a:t>
            </a:r>
          </a:p>
          <a:p>
            <a:r>
              <a:rPr lang="en-US" dirty="0" smtClean="0"/>
              <a:t>Deposition/testimony services</a:t>
            </a:r>
          </a:p>
          <a:p>
            <a:r>
              <a:rPr lang="en-US" dirty="0" smtClean="0"/>
              <a:t>Preparation of defendable report</a:t>
            </a:r>
          </a:p>
          <a:p>
            <a:r>
              <a:rPr lang="en-US" dirty="0" smtClean="0"/>
              <a:t>Working knowledge of Case Law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74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  <p:bldLst>
      <p:bldP spid="8" grpId="0"/>
      <p:bldP spid="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219200"/>
          </a:xfrm>
        </p:spPr>
        <p:txBody>
          <a:bodyPr/>
          <a:lstStyle/>
          <a:p>
            <a:r>
              <a:rPr lang="en-US" sz="3600" dirty="0"/>
              <a:t>Computer Forensics in Each Stage of Litigation Process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Arizona State Bar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November 4,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7162800" y="2286000"/>
            <a:ext cx="1981200" cy="4191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Defendable Reports</a:t>
            </a:r>
            <a:endParaRPr lang="en-US" sz="1700" dirty="0">
              <a:solidFill>
                <a:srgbClr val="000066"/>
              </a:solidFill>
            </a:endParaRP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Understandable Testimony</a:t>
            </a: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Integrity </a:t>
            </a:r>
            <a:r>
              <a:rPr lang="en-US" sz="1700" dirty="0">
                <a:solidFill>
                  <a:srgbClr val="000066"/>
                </a:solidFill>
              </a:rPr>
              <a:t>of Data</a:t>
            </a: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Vulnerability Assessment</a:t>
            </a: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Opposing Expert Cross Examination</a:t>
            </a: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Prior Experience </a:t>
            </a:r>
            <a:r>
              <a:rPr lang="en-US" sz="1700" dirty="0">
                <a:solidFill>
                  <a:srgbClr val="000066"/>
                </a:solidFill>
              </a:rPr>
              <a:t>Reputation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953000" y="2286000"/>
            <a:ext cx="2209800" cy="419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Getting all data needed to represent client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Determine user intent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Restoration </a:t>
            </a:r>
            <a:r>
              <a:rPr lang="en-US" sz="1700" dirty="0">
                <a:solidFill>
                  <a:srgbClr val="000066"/>
                </a:solidFill>
              </a:rPr>
              <a:t>of 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66"/>
                </a:solidFill>
              </a:rPr>
              <a:t>   Deleted Files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Review all relevant ESI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Printing/burning activity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Internet activity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Spoliation of Evidence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Knowledge of case law</a:t>
            </a:r>
            <a:endParaRPr lang="en-US" sz="1700" dirty="0">
              <a:solidFill>
                <a:srgbClr val="000066"/>
              </a:solidFill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2590800" y="2286000"/>
            <a:ext cx="2362200" cy="4191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Attend Meet and Confer</a:t>
            </a:r>
            <a:endParaRPr lang="en-US" sz="1700" dirty="0">
              <a:solidFill>
                <a:srgbClr val="000066"/>
              </a:solidFill>
            </a:endParaRP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Types </a:t>
            </a:r>
            <a:r>
              <a:rPr lang="en-US" sz="1700" dirty="0">
                <a:solidFill>
                  <a:srgbClr val="000066"/>
                </a:solidFill>
              </a:rPr>
              <a:t>of Electronic Evidence to Request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Secure Collection &amp; Preservation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Detect use of </a:t>
            </a:r>
            <a:r>
              <a:rPr lang="en-US" sz="1700" dirty="0">
                <a:solidFill>
                  <a:srgbClr val="000066"/>
                </a:solidFill>
              </a:rPr>
              <a:t>S</a:t>
            </a:r>
            <a:r>
              <a:rPr lang="en-US" sz="1700" dirty="0" smtClean="0">
                <a:solidFill>
                  <a:srgbClr val="000066"/>
                </a:solidFill>
              </a:rPr>
              <a:t>torage Devices/ Data Downloads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Motion to </a:t>
            </a:r>
            <a:r>
              <a:rPr lang="en-US" sz="1700" dirty="0" smtClean="0">
                <a:solidFill>
                  <a:srgbClr val="000066"/>
                </a:solidFill>
              </a:rPr>
              <a:t>Compel</a:t>
            </a:r>
            <a:endParaRPr lang="en-US" sz="1700" dirty="0">
              <a:solidFill>
                <a:srgbClr val="000066"/>
              </a:solidFill>
            </a:endParaRP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Opposing Expert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66"/>
                </a:solidFill>
              </a:rPr>
              <a:t>    Deposition/Rebuke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66"/>
                </a:solidFill>
              </a:rPr>
              <a:t>    Findings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Attend meetings with Judge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000066"/>
              </a:solidFill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228600" y="2286000"/>
            <a:ext cx="2362200" cy="419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Data preservation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Identify </a:t>
            </a:r>
            <a:r>
              <a:rPr lang="en-US" sz="1700" dirty="0">
                <a:solidFill>
                  <a:srgbClr val="000066"/>
                </a:solidFill>
              </a:rPr>
              <a:t>Electronic Evidence Sources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Assist with Cost/ Benefit </a:t>
            </a:r>
            <a:r>
              <a:rPr lang="en-US" sz="1700" dirty="0" smtClean="0">
                <a:solidFill>
                  <a:srgbClr val="000066"/>
                </a:solidFill>
              </a:rPr>
              <a:t>Discussions with Clients</a:t>
            </a:r>
            <a:endParaRPr lang="en-US" sz="1700" dirty="0">
              <a:solidFill>
                <a:srgbClr val="000066"/>
              </a:solidFill>
            </a:endParaRP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Interrogatory assistance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Avoid Exposure to Sanctions</a:t>
            </a:r>
            <a:endParaRPr lang="en-US" sz="1700" dirty="0">
              <a:solidFill>
                <a:srgbClr val="000066"/>
              </a:solidFill>
            </a:endParaRP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For defense, view what is/is not on computer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TRO</a:t>
            </a:r>
            <a:endParaRPr lang="en-US" sz="1700" dirty="0">
              <a:solidFill>
                <a:srgbClr val="000066"/>
              </a:solidFill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304800" y="1755913"/>
            <a:ext cx="220980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Case Strategy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2667000" y="1752600"/>
            <a:ext cx="220980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Discovery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5105400" y="1752600"/>
            <a:ext cx="187325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Analysis</a:t>
            </a: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7239000" y="1752600"/>
            <a:ext cx="175260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Testimony</a:t>
            </a:r>
          </a:p>
        </p:txBody>
      </p:sp>
    </p:spTree>
    <p:extLst>
      <p:ext uri="{BB962C8B-B14F-4D97-AF65-F5344CB8AC3E}">
        <p14:creationId xmlns:p14="http://schemas.microsoft.com/office/powerpoint/2010/main" val="3233386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  <p:bldLst>
      <p:bldP spid="1167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90600" y="381000"/>
            <a:ext cx="7543800" cy="1431925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38600" y="780365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err="1"/>
              <a:t>Zubulake</a:t>
            </a:r>
            <a:r>
              <a:rPr lang="en-US" dirty="0"/>
              <a:t> – “Virtually all cases involve the discovery of electronic data”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057400"/>
            <a:ext cx="79248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Computer Forensics Can Help Your Clients Keep Their (Trade) Secrets to Themselves</a:t>
            </a:r>
            <a:endParaRPr lang="en-US" sz="2400" dirty="0"/>
          </a:p>
          <a:p>
            <a:r>
              <a:rPr lang="en-US" sz="2400" dirty="0" smtClean="0"/>
              <a:t>It is </a:t>
            </a:r>
            <a:r>
              <a:rPr lang="en-US" sz="2400" dirty="0"/>
              <a:t>a Win/Win</a:t>
            </a:r>
          </a:p>
          <a:p>
            <a:r>
              <a:rPr lang="en-US" sz="2400" dirty="0" smtClean="0"/>
              <a:t>Goes Well Beyond E-Discovery</a:t>
            </a:r>
          </a:p>
          <a:p>
            <a:r>
              <a:rPr lang="en-US" sz="2400" dirty="0" smtClean="0"/>
              <a:t>Determines User Intent; Provides “Timeline” of Activity</a:t>
            </a:r>
          </a:p>
          <a:p>
            <a:r>
              <a:rPr lang="en-US" sz="2400" dirty="0" smtClean="0"/>
              <a:t>Considers all Potential Sources of ESI</a:t>
            </a:r>
          </a:p>
          <a:p>
            <a:r>
              <a:rPr lang="en-US" sz="2400" dirty="0" smtClean="0"/>
              <a:t>Can Greatly Enhance Your Chances for Success</a:t>
            </a:r>
          </a:p>
          <a:p>
            <a:r>
              <a:rPr lang="en-US" sz="2400" dirty="0"/>
              <a:t>Avoid exposure to </a:t>
            </a:r>
            <a:r>
              <a:rPr lang="en-US" sz="2400" dirty="0" smtClean="0"/>
              <a:t>sanctions</a:t>
            </a:r>
            <a:endParaRPr lang="en-US" sz="2400" dirty="0"/>
          </a:p>
          <a:p>
            <a:r>
              <a:rPr lang="en-US" sz="2400" dirty="0" smtClean="0"/>
              <a:t>Should Be Considered by both Plaintiff and Defense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1484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9275" y="4876800"/>
            <a:ext cx="2244725" cy="13716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/>
          <a:lstStyle/>
          <a:p>
            <a:r>
              <a:rPr lang="en-US" smtClean="0"/>
              <a:t>Right, what’s a “Gigabyte”</a:t>
            </a:r>
          </a:p>
        </p:txBody>
      </p:sp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1716088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C:\Documents and Settings\craig\Local Settings\Temporary Internet Files\Content.IE5\ZM9OXPKQ\j043259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990600" y="2514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Document = 26,214 bytes</a:t>
            </a: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2057400" y="3962400"/>
            <a:ext cx="251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Box of documents = 2,000 pages or </a:t>
            </a:r>
          </a:p>
          <a:p>
            <a:pPr algn="ctr"/>
            <a:r>
              <a:rPr lang="en-US"/>
              <a:t>50 megabytes</a:t>
            </a:r>
          </a:p>
        </p:txBody>
      </p:sp>
      <p:sp>
        <p:nvSpPr>
          <p:cNvPr id="3083" name="TextBox 12"/>
          <p:cNvSpPr txBox="1">
            <a:spLocks noChangeArrowheads="1"/>
          </p:cNvSpPr>
          <p:nvPr/>
        </p:nvSpPr>
        <p:spPr bwMode="auto">
          <a:xfrm>
            <a:off x="4724400" y="5257800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Truck of boxes = </a:t>
            </a:r>
          </a:p>
          <a:p>
            <a:pPr algn="ctr"/>
            <a:r>
              <a:rPr lang="en-US"/>
              <a:t>1 million pages or 25 gigabytes</a:t>
            </a:r>
          </a:p>
        </p:txBody>
      </p:sp>
    </p:spTree>
    <p:extLst>
      <p:ext uri="{BB962C8B-B14F-4D97-AF65-F5344CB8AC3E}">
        <p14:creationId xmlns:p14="http://schemas.microsoft.com/office/powerpoint/2010/main" val="2731656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391400" cy="116205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Other Places ESI is Stored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49287" y="6196295"/>
            <a:ext cx="2573575" cy="457200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November 4, 2010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6248400"/>
            <a:ext cx="1676400" cy="457200"/>
          </a:xfrm>
        </p:spPr>
        <p:txBody>
          <a:bodyPr/>
          <a:lstStyle/>
          <a:p>
            <a:r>
              <a:rPr lang="en-US" sz="1400" dirty="0" smtClean="0">
                <a:solidFill>
                  <a:srgbClr val="FFFFFF"/>
                </a:solidFill>
              </a:rPr>
              <a:t>Arizona State Bar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202" name="Picture 10" descr="http://t2.gstatic.com/images?q=tbn:ANd9GcSi0x8z_rRVAha3Ga7RzqedYNjlmjF-S4AairXiSONRZUkBK2E&amp;t=1&amp;usg=__CVgcYo48y4p5qrafrZEndsiThRU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86378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N:\EI Documents\EI Powerpoint Presentations\presentation gfx\ipo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53823"/>
            <a:ext cx="3810000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N:\EI Documents\EI Powerpoint Presentations\presentation gfx\iphone_hom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824455"/>
            <a:ext cx="216535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89056"/>
            <a:ext cx="1447800" cy="19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971748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079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Other Places ESI is Stored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N:\EI Documents\EI Powerpoint Presentations\presentation gfx\xbo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6" y="4459737"/>
            <a:ext cx="2676525" cy="201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November 4,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Arizona State Bar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100" name="Picture 4" descr="N:\EI Documents\EI Powerpoint Presentations\presentation gfx\mp3player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184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N:\EI Documents\EI Powerpoint Presentations\presentation gfx\6012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3241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N:\EI Documents\EI Powerpoint Presentations\presentation gfx\digit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4750"/>
            <a:ext cx="190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t0.gstatic.com/images?q=tbn:ANd9GcRC9_6ixzg3Gcfm6aH_-ZJxQj47D-pXAoWpJ8LTDz2cUIvQRmA&amp;t=1&amp;usg=__BUDezcC0Dk2cWsCKBLTMaOqx6pM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50719"/>
            <a:ext cx="23622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:\EI Documents\EI Powerpoint Presentations\presentation gfx\psp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59" y="4149350"/>
            <a:ext cx="3962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30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Other Places ESI is Stored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67171" cy="488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November 4, 2010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Arizona State Bar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02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975229"/>
              </p:ext>
            </p:extLst>
          </p:nvPr>
        </p:nvGraphicFramePr>
        <p:xfrm>
          <a:off x="-1219200" y="-152400"/>
          <a:ext cx="11506200" cy="748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Acrobat Document" r:id="rId4" imgW="5486400" imgH="6858000" progId="AcroExch.Document.7">
                  <p:embed/>
                </p:oleObj>
              </mc:Choice>
              <mc:Fallback>
                <p:oleObj name="Acrobat Document" r:id="rId4" imgW="5486400" imgH="68580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19200" y="-152400"/>
                        <a:ext cx="11506200" cy="748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Arizona State Bar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November 4, 2010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49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143000"/>
          </a:xfrm>
        </p:spPr>
        <p:txBody>
          <a:bodyPr/>
          <a:lstStyle/>
          <a:p>
            <a:r>
              <a:rPr lang="en-US" dirty="0" smtClean="0"/>
              <a:t>Case Example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0965" y="1828800"/>
            <a:ext cx="8229600" cy="4495800"/>
          </a:xfrm>
        </p:spPr>
        <p:txBody>
          <a:bodyPr/>
          <a:lstStyle/>
          <a:p>
            <a:r>
              <a:rPr lang="en-US" sz="2400" dirty="0"/>
              <a:t>6</a:t>
            </a:r>
            <a:r>
              <a:rPr lang="en-US" sz="2400" dirty="0" smtClean="0"/>
              <a:t>/6  Warm </a:t>
            </a:r>
            <a:r>
              <a:rPr lang="en-US" sz="2400" dirty="0" err="1" smtClean="0"/>
              <a:t>fuzzies</a:t>
            </a:r>
            <a:r>
              <a:rPr lang="en-US" sz="2400" dirty="0" smtClean="0"/>
              <a:t> re: business r/ship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/11 Go to social event together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/15 Forwards resume to competitor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/17 Competitor invites EE to meeting on </a:t>
            </a:r>
            <a:r>
              <a:rPr lang="en-US" sz="2400" dirty="0" smtClean="0"/>
              <a:t>6/19 </a:t>
            </a:r>
            <a:r>
              <a:rPr lang="en-US" sz="2400" dirty="0" smtClean="0"/>
              <a:t>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/19 EE attends meeting at competitor office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/20 (Sat) Install 1TB Backup storage device (USB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6/20 </a:t>
            </a:r>
            <a:r>
              <a:rPr lang="en-US" sz="2400" dirty="0"/>
              <a:t>Accesses company projects on server(recent)</a:t>
            </a:r>
            <a:endParaRPr lang="en-US" sz="2400" dirty="0" smtClean="0"/>
          </a:p>
          <a:p>
            <a:r>
              <a:rPr lang="en-US" sz="2400" dirty="0" smtClean="0"/>
              <a:t>6/20 (eve) Accesses </a:t>
            </a:r>
            <a:r>
              <a:rPr lang="en-US" sz="2400" dirty="0" smtClean="0"/>
              <a:t>company projects on server(recent)</a:t>
            </a:r>
          </a:p>
          <a:p>
            <a:r>
              <a:rPr lang="en-US" sz="2400" dirty="0" smtClean="0"/>
              <a:t>6/20 (eve) Goes </a:t>
            </a:r>
            <a:r>
              <a:rPr lang="en-US" sz="2400" dirty="0"/>
              <a:t>to Google documents </a:t>
            </a:r>
            <a:r>
              <a:rPr lang="en-US" sz="2400" dirty="0" smtClean="0"/>
              <a:t>account (cookie)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/21 Apple computer in EE possession (deleted email)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/22 Project files sent to competitor (gmail)</a:t>
            </a:r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5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Example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5334000"/>
          </a:xfrm>
        </p:spPr>
        <p:txBody>
          <a:bodyPr/>
          <a:lstStyle/>
          <a:p>
            <a:r>
              <a:rPr lang="en-US" sz="2000" dirty="0"/>
              <a:t>6/22-6/28 Employment negotiations (gmail)</a:t>
            </a:r>
          </a:p>
          <a:p>
            <a:r>
              <a:rPr lang="en-US" sz="2000" dirty="0" smtClean="0"/>
              <a:t>6/25 </a:t>
            </a:r>
            <a:r>
              <a:rPr lang="en-US" sz="2000" dirty="0"/>
              <a:t>EE connects USB thumb drive in LT (USB)</a:t>
            </a:r>
          </a:p>
          <a:p>
            <a:r>
              <a:rPr lang="en-US" sz="2000" dirty="0" smtClean="0"/>
              <a:t>6/25 </a:t>
            </a:r>
            <a:r>
              <a:rPr lang="en-US" sz="2000" dirty="0"/>
              <a:t>EE accesses server/files from home </a:t>
            </a:r>
            <a:r>
              <a:rPr lang="en-US" sz="2000" dirty="0" smtClean="0"/>
              <a:t>laptop (recent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7/8   </a:t>
            </a:r>
            <a:r>
              <a:rPr lang="en-US" sz="2000" dirty="0"/>
              <a:t>EE connects card reader for first time (USB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7/8	Empties trash (recover deleted files)</a:t>
            </a:r>
            <a:endParaRPr lang="en-US" sz="2000" dirty="0"/>
          </a:p>
          <a:p>
            <a:r>
              <a:rPr lang="en-US" sz="2000" dirty="0" smtClean="0"/>
              <a:t>7/14 </a:t>
            </a:r>
            <a:r>
              <a:rPr lang="en-US" sz="2000" dirty="0"/>
              <a:t>(evening):</a:t>
            </a:r>
          </a:p>
          <a:p>
            <a:pPr lvl="1"/>
            <a:r>
              <a:rPr lang="en-US" sz="2000" dirty="0"/>
              <a:t> EE connects same backup drive to laptop (USB)</a:t>
            </a:r>
          </a:p>
          <a:p>
            <a:pPr lvl="1"/>
            <a:r>
              <a:rPr lang="en-US" sz="2000" dirty="0"/>
              <a:t> EE accesses project files from server (recent)</a:t>
            </a:r>
          </a:p>
          <a:p>
            <a:pPr lvl="1"/>
            <a:r>
              <a:rPr lang="en-US" sz="2000" dirty="0"/>
              <a:t> Email indicating EE wants to meet with boss (gmail)</a:t>
            </a:r>
          </a:p>
          <a:p>
            <a:pPr lvl="1"/>
            <a:r>
              <a:rPr lang="en-US" sz="2000" dirty="0"/>
              <a:t> EE communicating with b/friend re: computer on BB (phone)</a:t>
            </a:r>
          </a:p>
          <a:p>
            <a:pPr lvl="1"/>
            <a:r>
              <a:rPr lang="en-US" sz="2000" dirty="0"/>
              <a:t> EE access web mail account; forwards “opportunities” file </a:t>
            </a:r>
            <a:r>
              <a:rPr lang="en-US" sz="2000" dirty="0" smtClean="0"/>
              <a:t>    	(</a:t>
            </a:r>
            <a:r>
              <a:rPr lang="en-US" sz="2000" dirty="0"/>
              <a:t>internet activity)</a:t>
            </a:r>
          </a:p>
          <a:p>
            <a:r>
              <a:rPr lang="en-US" sz="2000" dirty="0" smtClean="0"/>
              <a:t>7/15 </a:t>
            </a:r>
            <a:r>
              <a:rPr lang="en-US" sz="2000" dirty="0"/>
              <a:t>Terminates employment (from client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80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Litigation Support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Services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Discovery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November 4,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Arizona State Bar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96474"/>
              </p:ext>
            </p:extLst>
          </p:nvPr>
        </p:nvGraphicFramePr>
        <p:xfrm>
          <a:off x="3886200" y="312420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Worksheet" r:id="rId4" imgW="1228641" imgH="390457" progId="Excel.Sheet.12">
                  <p:embed/>
                </p:oleObj>
              </mc:Choice>
              <mc:Fallback>
                <p:oleObj name="Worksheet" r:id="rId4" imgW="1228641" imgH="390457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124200"/>
                        <a:ext cx="12287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52729"/>
              </p:ext>
            </p:extLst>
          </p:nvPr>
        </p:nvGraphicFramePr>
        <p:xfrm>
          <a:off x="2362200" y="1524002"/>
          <a:ext cx="4191000" cy="5105396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264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Legal hold, collection and preservation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Preserve in place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Collect to preserve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Preserve data integrity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 metadata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De-duplication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Decompressing compound files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Decryption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Exclude known files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 documents within timeframes, file types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 documents containing certain search terms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Hashing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Delivering in a chosen review platform (e.g. Summation)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4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Hosting/prepare for attorney review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652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ert Testimony Update">
  <a:themeElements>
    <a:clrScheme name="Expert Testimony Update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Expert Testimony Updat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Expert Testimony Update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 Testimony Update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 Testimony Update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3234</Words>
  <Application>Microsoft Office PowerPoint</Application>
  <PresentationFormat>On-screen Show (4:3)</PresentationFormat>
  <Paragraphs>742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Expert Testimony Update</vt:lpstr>
      <vt:lpstr>Office Theme</vt:lpstr>
      <vt:lpstr>Acrobat Document</vt:lpstr>
      <vt:lpstr>Worksheet</vt:lpstr>
      <vt:lpstr>Keep Your Secrets to Yourself</vt:lpstr>
      <vt:lpstr>Places ESI is Stored</vt:lpstr>
      <vt:lpstr>Other Places ESI is Stored</vt:lpstr>
      <vt:lpstr>Other Places ESI is Stored</vt:lpstr>
      <vt:lpstr>Other Places ESI is Stored</vt:lpstr>
      <vt:lpstr>PowerPoint Presentation</vt:lpstr>
      <vt:lpstr>Case Example</vt:lpstr>
      <vt:lpstr>Case Example (continued)</vt:lpstr>
      <vt:lpstr>Litigation Support Services  E Discovery</vt:lpstr>
      <vt:lpstr>E-Discovery Smaller Cases</vt:lpstr>
      <vt:lpstr>E-Discovery Larger Cases</vt:lpstr>
      <vt:lpstr>PowerPoint Presentation</vt:lpstr>
      <vt:lpstr>Computer Forensics (Beyond E-Discovery)</vt:lpstr>
      <vt:lpstr>Sample USB Report</vt:lpstr>
      <vt:lpstr>Computer Forensics (Beyond E-Discovery)</vt:lpstr>
      <vt:lpstr>Social Networking / Web Based Mail</vt:lpstr>
      <vt:lpstr>Smartphones (Blackberry, Droid, iPhone)</vt:lpstr>
      <vt:lpstr>How to Convince Your Clients to Use Computer Forensics Zubulake – “Virtually all cases involve the discovery of electronic data”</vt:lpstr>
      <vt:lpstr>Defense Side Computer Forensics</vt:lpstr>
      <vt:lpstr>Other Potential Needs for Computer Forensics Expert</vt:lpstr>
      <vt:lpstr>Computer Forensics in Each Stage of Litigation Process</vt:lpstr>
      <vt:lpstr>Summary</vt:lpstr>
      <vt:lpstr>Right, what’s a “Gigabyte”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craig</cp:lastModifiedBy>
  <cp:revision>99</cp:revision>
  <cp:lastPrinted>2010-11-04T02:12:31Z</cp:lastPrinted>
  <dcterms:created xsi:type="dcterms:W3CDTF">2010-09-23T17:13:55Z</dcterms:created>
  <dcterms:modified xsi:type="dcterms:W3CDTF">2010-11-04T18:03:07Z</dcterms:modified>
</cp:coreProperties>
</file>