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notesMasterIdLst>
    <p:notesMasterId r:id="rId28"/>
  </p:notesMasterIdLst>
  <p:handoutMasterIdLst>
    <p:handoutMasterId r:id="rId29"/>
  </p:handoutMasterIdLst>
  <p:sldIdLst>
    <p:sldId id="276" r:id="rId6"/>
    <p:sldId id="284" r:id="rId7"/>
    <p:sldId id="334" r:id="rId8"/>
    <p:sldId id="322" r:id="rId9"/>
    <p:sldId id="264" r:id="rId10"/>
    <p:sldId id="330" r:id="rId11"/>
    <p:sldId id="333" r:id="rId12"/>
    <p:sldId id="323" r:id="rId13"/>
    <p:sldId id="324" r:id="rId14"/>
    <p:sldId id="297" r:id="rId15"/>
    <p:sldId id="298" r:id="rId16"/>
    <p:sldId id="280" r:id="rId17"/>
    <p:sldId id="263" r:id="rId18"/>
    <p:sldId id="288" r:id="rId19"/>
    <p:sldId id="326" r:id="rId20"/>
    <p:sldId id="278" r:id="rId21"/>
    <p:sldId id="292" r:id="rId22"/>
    <p:sldId id="329" r:id="rId23"/>
    <p:sldId id="300" r:id="rId24"/>
    <p:sldId id="290" r:id="rId25"/>
    <p:sldId id="291" r:id="rId26"/>
    <p:sldId id="315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8" autoAdjust="0"/>
    <p:restoredTop sz="85609" autoAdjust="0"/>
  </p:normalViewPr>
  <p:slideViewPr>
    <p:cSldViewPr>
      <p:cViewPr varScale="1">
        <p:scale>
          <a:sx n="56" d="100"/>
          <a:sy n="56" d="100"/>
        </p:scale>
        <p:origin x="-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8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442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72108" cy="465476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59" y="1"/>
            <a:ext cx="2972108" cy="465476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E482F3D5-E104-4812-B3D1-BD95730185AC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286"/>
            <a:ext cx="2972108" cy="465476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59" y="8829286"/>
            <a:ext cx="2972108" cy="465476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51348F9E-7B2C-489E-A671-B942D134E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3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>
              <a:defRPr sz="1200"/>
            </a:lvl1pPr>
          </a:lstStyle>
          <a:p>
            <a:fld id="{5E4448F1-4505-4C98-B1D2-14CFAFF0648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9" rIns="92818" bIns="464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18" tIns="46409" rIns="92818" bIns="464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8829969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>
              <a:defRPr sz="1200"/>
            </a:lvl1pPr>
          </a:lstStyle>
          <a:p>
            <a:fld id="{0F033B93-D554-4CC4-94BA-9521EE3A2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0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April 20, 2004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Arizona Society of CPA's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fld id="{9D4D8C71-E8D2-49AC-924B-05FBC6DA27DC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1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0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68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05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4">
              <a:defRPr/>
            </a:pPr>
            <a:endParaRPr lang="en-US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2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67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84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defTabSz="914284">
              <a:defRPr/>
            </a:pPr>
            <a:endParaRPr lang="en-US" baseline="0" dirty="0" smtClean="0"/>
          </a:p>
          <a:p>
            <a:pPr defTabSz="914284">
              <a:defRPr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7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96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49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42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15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3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April 20, 2004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Arizona Society of CPA's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fld id="{9D4D8C71-E8D2-49AC-924B-05FBC6DA27DC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u="none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1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9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9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1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33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>
                <a:ea typeface="Calibri"/>
              </a:rPr>
              <a:t> </a:t>
            </a:r>
          </a:p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6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1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2F9593-D8BC-4EE1-8A43-1409494908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4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1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89A69A-29CB-4312-9ABF-09348FB7E7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2564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E24513-40D8-440C-9DB9-C5D00F525E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0485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D0F787-A6DC-469E-B2EC-40F1D294FF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8068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41A02F-8B31-4558-8884-379D0AD317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6254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E9D26F-04AD-4137-AEBD-0BC59A463C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444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F7C0C4-693A-4EF4-A979-9554B137DB4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3472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006AE-4506-4E4E-B94A-0167C66B0F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165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30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B0AF18-BA19-4BE1-971C-0100D2BFD0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3365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429FFC-7A38-40F0-9185-00195E2ABA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136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DCE8A6-3E83-4FB1-A8C3-EAFCF8664F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4769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42FA28C-EB30-425C-AD0E-577DB221EC83}" type="datetime2">
              <a:rPr lang="en-US">
                <a:solidFill>
                  <a:srgbClr val="FFFFFF"/>
                </a:solidFill>
              </a:rPr>
              <a:pPr/>
              <a:t>Wednesday, August 17, 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2F9593-D8BC-4EE1-8A43-1409494908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7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1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89A69A-29CB-4312-9ABF-09348FB7E7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4BCFA-02D5-43CA-995D-ED7CA5662536}" type="datetime2">
              <a:rPr lang="en-US">
                <a:solidFill>
                  <a:srgbClr val="FFFFFF"/>
                </a:solidFill>
              </a:rPr>
              <a:pPr/>
              <a:t>Wednesday, August 17, 2011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8802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E24513-40D8-440C-9DB9-C5D00F525E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019D1-B10F-4515-A679-EEAF637E12A4}" type="datetime2">
              <a:rPr lang="en-US">
                <a:solidFill>
                  <a:srgbClr val="FFFFFF"/>
                </a:solidFill>
              </a:rPr>
              <a:pPr/>
              <a:t>Wednesday, August 17, 2011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3358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D0F787-A6DC-469E-B2EC-40F1D294FF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0597E-41D9-420C-9B53-0F20B5903BD6}" type="datetime2">
              <a:rPr lang="en-US">
                <a:solidFill>
                  <a:srgbClr val="FFFFFF"/>
                </a:solidFill>
              </a:rPr>
              <a:pPr/>
              <a:t>Wednesday, August 17, 2011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8071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41A02F-8B31-4558-8884-379D0AD317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C214F-5066-498F-94FC-6E0E914CB82F}" type="datetime2">
              <a:rPr lang="en-US">
                <a:solidFill>
                  <a:srgbClr val="FFFFFF"/>
                </a:solidFill>
              </a:rPr>
              <a:pPr/>
              <a:t>Wednesday, August 17, 2011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6596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E9D26F-04AD-4137-AEBD-0BC59A463C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15F8-70E8-44B5-9B5B-41F224D3FE55}" type="datetime2">
              <a:rPr lang="en-US">
                <a:solidFill>
                  <a:srgbClr val="FFFFFF"/>
                </a:solidFill>
              </a:rPr>
              <a:pPr/>
              <a:t>Wednesday, August 17, 2011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0804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F7C0C4-693A-4EF4-A979-9554B137DB4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008F3-F6AB-4B6D-8106-958E69A6D613}" type="datetime2">
              <a:rPr lang="en-US">
                <a:solidFill>
                  <a:srgbClr val="FFFFFF"/>
                </a:solidFill>
              </a:rPr>
              <a:pPr/>
              <a:t>Wednesday, August 17, 2011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72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41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006AE-4506-4E4E-B94A-0167C66B0F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633F-FBB5-4124-AC5B-8AD6CB3D35AC}" type="datetime2">
              <a:rPr lang="en-US">
                <a:solidFill>
                  <a:srgbClr val="FFFFFF"/>
                </a:solidFill>
              </a:rPr>
              <a:pPr/>
              <a:t>Wednesday, August 17, 2011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0587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B0AF18-BA19-4BE1-971C-0100D2BFD0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9AC1C-C617-4EBD-806A-4F2ECF1B1316}" type="datetime2">
              <a:rPr lang="en-US">
                <a:solidFill>
                  <a:srgbClr val="FFFFFF"/>
                </a:solidFill>
              </a:rPr>
              <a:pPr/>
              <a:t>Wednesday, August 17, 2011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8241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429FFC-7A38-40F0-9185-00195E2ABA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D686D-1659-421F-8167-E2682DE967DF}" type="datetime2">
              <a:rPr lang="en-US">
                <a:solidFill>
                  <a:srgbClr val="FFFFFF"/>
                </a:solidFill>
              </a:rPr>
              <a:pPr/>
              <a:t>Wednesday, August 17, 2011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8899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DCE8A6-3E83-4FB1-A8C3-EAFCF8664F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E6957-1751-42FD-8356-9A9A76EFA18C}" type="datetime2">
              <a:rPr lang="en-US">
                <a:solidFill>
                  <a:srgbClr val="FFFFFF"/>
                </a:solidFill>
              </a:rPr>
              <a:pPr/>
              <a:t>Wednesday, August 17, 2011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9644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81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1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72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4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7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6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09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28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35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01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7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13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51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90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23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8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4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70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58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29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0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01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8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2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4C31-4C7C-4253-A884-2DBE4F64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4C31-4C7C-4253-A884-2DBE4F64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Computer Forensics –</a:t>
            </a:r>
            <a:br>
              <a:rPr lang="en-US" smtClean="0"/>
            </a:br>
            <a:r>
              <a:rPr lang="en-US" smtClean="0"/>
              <a:t>   Use It or Lose It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50DFF-FBD3-4DF0-8B64-2C8DF121C4B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757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6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Computer Forensics –</a:t>
            </a:r>
            <a:br>
              <a:rPr lang="en-US" smtClean="0"/>
            </a:br>
            <a:r>
              <a:rPr lang="en-US" smtClean="0"/>
              <a:t>   Use It or Lose It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50DFF-FBD3-4DF0-8B64-2C8DF121C4B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538197-AB5E-4A26-A94F-5BF2E6C8057D}" type="datetime2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Wednesday, August 17, 2011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564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6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5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E67B-9236-4BA1-9268-D031B0D8F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4C31-4C7C-4253-A884-2DBE4F642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05748" y="404702"/>
            <a:ext cx="7733451" cy="111929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300" dirty="0" smtClean="0"/>
              <a:t>Phone Forensics </a:t>
            </a:r>
            <a:br>
              <a:rPr lang="en-US" sz="3300" dirty="0" smtClean="0"/>
            </a:br>
            <a:r>
              <a:rPr lang="en-US" sz="3300" dirty="0" smtClean="0"/>
              <a:t>  - Smart phones are Pretty </a:t>
            </a:r>
            <a:r>
              <a:rPr lang="en-US" sz="3300" dirty="0"/>
              <a:t>S</a:t>
            </a:r>
            <a:r>
              <a:rPr lang="en-US" sz="3300" dirty="0" smtClean="0"/>
              <a:t>mart!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2"/>
          </p:nvPr>
        </p:nvSpPr>
        <p:spPr>
          <a:xfrm>
            <a:off x="6484873" y="914400"/>
            <a:ext cx="2659127" cy="762000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     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9591" y="5920773"/>
            <a:ext cx="2597034" cy="457200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3" name="Picture 12" descr="\\jackie\Network Storage\EI Documents\Company Logos\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2" y="5890380"/>
            <a:ext cx="2720974" cy="8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94798" y="5872671"/>
            <a:ext cx="5421551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600" dirty="0" smtClean="0"/>
              <a:t>  Presented </a:t>
            </a:r>
            <a:r>
              <a:rPr lang="en-US" sz="1600" dirty="0"/>
              <a:t>by: Craig Reinmuth CPA,CFF, MST, </a:t>
            </a:r>
            <a:r>
              <a:rPr lang="en-US" sz="1600" dirty="0" err="1" smtClean="0"/>
              <a:t>EnCE</a:t>
            </a:r>
            <a:endParaRPr lang="en-US" sz="1600" dirty="0"/>
          </a:p>
          <a:p>
            <a:r>
              <a:rPr lang="en-US" sz="1600" dirty="0" smtClean="0"/>
              <a:t>  President, Expert Insights, P.C. Scottsdale, AZ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(480)443-9064  www.expertinsights.net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74" y="2752726"/>
            <a:ext cx="14509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USAA Member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SAA Member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61" y="2698583"/>
            <a:ext cx="1196641" cy="202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http://t1.gstatic.com/images?q=tbn:ANd9GcTu8PlFaFzDmCPnPVlIKgiZy4Yu72PjCMydTBNP_Yh5B0GUATY&amp;t=1&amp;usg=__vBXDA-gyjU9U3Dh0NTG7OB3FlIM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46" y="2895600"/>
            <a:ext cx="25717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79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/>
              <a:t>P</a:t>
            </a:r>
            <a:r>
              <a:rPr lang="en-US" dirty="0" smtClean="0"/>
              <a:t>hone </a:t>
            </a:r>
            <a:r>
              <a:rPr lang="en-US" dirty="0" err="1" smtClean="0"/>
              <a:t>Geolocation</a:t>
            </a:r>
            <a:r>
              <a:rPr lang="en-US" dirty="0"/>
              <a:t>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</a:t>
            </a:r>
            <a:r>
              <a:rPr lang="en-US" dirty="0" err="1" smtClean="0"/>
              <a:t>Geolocation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44" y="2029689"/>
            <a:ext cx="2400611" cy="450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55" y="2029689"/>
            <a:ext cx="2344890" cy="459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45" y="2029691"/>
            <a:ext cx="2670455" cy="459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February 12, 2011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67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Computer Forensics is now</a:t>
            </a:r>
            <a:br>
              <a:rPr lang="en-US" dirty="0"/>
            </a:br>
            <a:r>
              <a:rPr lang="en-US" dirty="0"/>
              <a:t>Digital Forensics</a:t>
            </a:r>
          </a:p>
        </p:txBody>
      </p:sp>
      <p:pic>
        <p:nvPicPr>
          <p:cNvPr id="5122" name="Picture 2" descr="N:\EI Documents\EI Powerpoint Presentations\presentation gfx\IPDevi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238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EI Documents\EI Powerpoint Presentations\presentation gfx\flashdr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619250"/>
            <a:ext cx="1600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:\EI Documents\EI Powerpoint Presentations\presentation gfx\Epson%20AcuLaser%20C4200DN%20Prin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200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N:\EI Documents\EI Powerpoint Presentations\presentation gfx\digit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43350"/>
            <a:ext cx="190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:\EI Documents\EI Powerpoint Presentations\presentation gfx\copi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" y="4148137"/>
            <a:ext cx="203676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N:\EI Documents\EI Powerpoint Presentations\presentation gfx\cellpho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8125"/>
            <a:ext cx="2362200" cy="21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Computer Forensics is now</a:t>
            </a:r>
            <a:br>
              <a:rPr lang="en-US" dirty="0" smtClean="0"/>
            </a:br>
            <a:r>
              <a:rPr lang="en-US" dirty="0" smtClean="0"/>
              <a:t>Digital Forensics</a:t>
            </a:r>
            <a:endParaRPr lang="en-US" dirty="0"/>
          </a:p>
        </p:txBody>
      </p:sp>
      <p:pic>
        <p:nvPicPr>
          <p:cNvPr id="4098" name="Picture 2" descr="N:\EI Documents\EI Powerpoint Presentations\presentation gfx\xbox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676525" cy="20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N:\EI Documents\EI Powerpoint Presentations\presentation gfx\6012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03" y="3325813"/>
            <a:ext cx="23241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t3.gstatic.com/images?q=tbn:ANd9GcR5poWXvHxtpUe7GVycvuFXfFVmAPgu6uB7P6CIC889BroTJ7g&amp;t=1&amp;h=165&amp;w=225&amp;usg=__3XlnyDZXIg7KCC-jZRyUQRG1Bi8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4600575"/>
            <a:ext cx="2143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03" y="1752600"/>
            <a:ext cx="23653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65779"/>
            <a:ext cx="396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   Cloud Computing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146" y="1981200"/>
            <a:ext cx="607510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26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Tools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066800" y="2174875"/>
            <a:ext cx="3430588" cy="3951288"/>
          </a:xfrm>
        </p:spPr>
        <p:txBody>
          <a:bodyPr/>
          <a:lstStyle/>
          <a:p>
            <a:r>
              <a:rPr lang="en-US" dirty="0" err="1" smtClean="0"/>
              <a:t>MyDropbox</a:t>
            </a:r>
            <a:endParaRPr lang="en-US" dirty="0" smtClean="0"/>
          </a:p>
          <a:p>
            <a:r>
              <a:rPr lang="en-US" dirty="0" err="1" smtClean="0"/>
              <a:t>Docs.google</a:t>
            </a:r>
            <a:endParaRPr lang="en-US" dirty="0" smtClean="0"/>
          </a:p>
          <a:p>
            <a:r>
              <a:rPr lang="en-US" dirty="0" err="1" smtClean="0"/>
              <a:t>Skydrive</a:t>
            </a:r>
            <a:endParaRPr lang="en-US" dirty="0" smtClean="0"/>
          </a:p>
          <a:p>
            <a:r>
              <a:rPr lang="en-US" dirty="0" smtClean="0"/>
              <a:t>4shared</a:t>
            </a:r>
          </a:p>
          <a:p>
            <a:r>
              <a:rPr lang="en-US" dirty="0" smtClean="0"/>
              <a:t>Box.net</a:t>
            </a:r>
          </a:p>
          <a:p>
            <a:r>
              <a:rPr lang="en-US" dirty="0" err="1" smtClean="0"/>
              <a:t>Mozy</a:t>
            </a:r>
            <a:endParaRPr lang="en-US" dirty="0" smtClean="0"/>
          </a:p>
          <a:p>
            <a:r>
              <a:rPr lang="en-US" dirty="0" err="1" smtClean="0"/>
              <a:t>Streamload</a:t>
            </a:r>
            <a:endParaRPr lang="en-US" dirty="0" smtClean="0"/>
          </a:p>
          <a:p>
            <a:r>
              <a:rPr lang="en-US" dirty="0" smtClean="0"/>
              <a:t>Drop.io</a:t>
            </a:r>
          </a:p>
          <a:p>
            <a:r>
              <a:rPr lang="en-US" dirty="0" err="1" smtClean="0"/>
              <a:t>Livedrive</a:t>
            </a:r>
            <a:endParaRPr lang="en-US" dirty="0" smtClean="0"/>
          </a:p>
          <a:p>
            <a:r>
              <a:rPr lang="en-US" dirty="0" err="1" smtClean="0"/>
              <a:t>sugarsync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/>
          <a:p>
            <a:r>
              <a:rPr lang="en-US" dirty="0" err="1" smtClean="0"/>
              <a:t>MegaUpload</a:t>
            </a:r>
            <a:endParaRPr lang="en-US" dirty="0" smtClean="0"/>
          </a:p>
          <a:p>
            <a:r>
              <a:rPr lang="en-US" dirty="0" err="1" smtClean="0"/>
              <a:t>Yousendit</a:t>
            </a:r>
            <a:endParaRPr lang="en-US" dirty="0" smtClean="0"/>
          </a:p>
          <a:p>
            <a:r>
              <a:rPr lang="en-US" dirty="0" err="1" smtClean="0"/>
              <a:t>Idiskme</a:t>
            </a:r>
            <a:endParaRPr lang="en-US" dirty="0" smtClean="0"/>
          </a:p>
          <a:p>
            <a:r>
              <a:rPr lang="en-US" dirty="0" err="1" smtClean="0"/>
              <a:t>Carbonite</a:t>
            </a:r>
            <a:endParaRPr lang="en-US" dirty="0" smtClean="0"/>
          </a:p>
          <a:p>
            <a:r>
              <a:rPr lang="en-US" dirty="0" err="1" smtClean="0"/>
              <a:t>ibackup</a:t>
            </a:r>
            <a:endParaRPr lang="en-US" dirty="0" smtClean="0"/>
          </a:p>
          <a:p>
            <a:r>
              <a:rPr lang="en-US" dirty="0" smtClean="0"/>
              <a:t>My account</a:t>
            </a:r>
          </a:p>
          <a:p>
            <a:r>
              <a:rPr lang="en-US" dirty="0" err="1" smtClean="0"/>
              <a:t>Idrive</a:t>
            </a:r>
            <a:endParaRPr lang="en-US" dirty="0" smtClean="0"/>
          </a:p>
          <a:p>
            <a:r>
              <a:rPr lang="en-US" dirty="0" err="1" smtClean="0"/>
              <a:t>Kineticd</a:t>
            </a:r>
            <a:endParaRPr lang="en-US" dirty="0" smtClean="0"/>
          </a:p>
          <a:p>
            <a:r>
              <a:rPr lang="en-US" dirty="0" err="1" smtClean="0"/>
              <a:t>Datadepositbox</a:t>
            </a:r>
            <a:endParaRPr lang="en-US" dirty="0" smtClean="0"/>
          </a:p>
          <a:p>
            <a:r>
              <a:rPr lang="en-US" dirty="0" err="1" smtClean="0"/>
              <a:t>Flipdrive</a:t>
            </a:r>
            <a:r>
              <a:rPr lang="en-US" dirty="0" smtClean="0"/>
              <a:t>……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53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N:\EI Documents\EI Powerpoint Presentations\presentation gfx\social networking 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7482"/>
            <a:ext cx="6400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Social Networking Obtainable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543800" cy="1431925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>
                <a:effectLst/>
              </a:rPr>
              <a:t>Plethora of information available on phones today</a:t>
            </a:r>
          </a:p>
          <a:p>
            <a:pPr lvl="1"/>
            <a:r>
              <a:rPr lang="en-US" sz="2000" dirty="0">
                <a:effectLst/>
              </a:rPr>
              <a:t>Whether someone was where they say they were or doing what they say they were doing</a:t>
            </a:r>
          </a:p>
          <a:p>
            <a:pPr lvl="1"/>
            <a:r>
              <a:rPr lang="en-US" sz="2000" dirty="0">
                <a:effectLst/>
              </a:rPr>
              <a:t>Pictures tell a 1,000 words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technological world continues to evolve</a:t>
            </a:r>
          </a:p>
          <a:p>
            <a:pPr lvl="1"/>
            <a:r>
              <a:rPr lang="en-US" sz="2000" dirty="0"/>
              <a:t>Smartphones are mini-computers and data sometimes does not </a:t>
            </a:r>
          </a:p>
          <a:p>
            <a:pPr marL="457200" lvl="1" indent="0">
              <a:buNone/>
            </a:pPr>
            <a:r>
              <a:rPr lang="en-US" sz="2000" dirty="0"/>
              <a:t>    go any further than palm of the hand</a:t>
            </a:r>
          </a:p>
          <a:p>
            <a:pPr lvl="1"/>
            <a:r>
              <a:rPr lang="en-US" sz="2000" dirty="0"/>
              <a:t>Cloud computing is here to stay and will grow in </a:t>
            </a:r>
            <a:r>
              <a:rPr lang="en-US" sz="2000" dirty="0" smtClean="0"/>
              <a:t>size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Consider </a:t>
            </a:r>
            <a:r>
              <a:rPr lang="en-US" sz="2400" u="sng" dirty="0"/>
              <a:t>all</a:t>
            </a:r>
            <a:r>
              <a:rPr lang="en-US" sz="2400" dirty="0"/>
              <a:t> locations for computer/digital information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72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Dependable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Defensible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6973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Example – </a:t>
            </a:r>
            <a:br>
              <a:rPr lang="en-US" dirty="0" smtClean="0"/>
            </a:br>
            <a:r>
              <a:rPr lang="en-US" dirty="0" smtClean="0"/>
              <a:t>Without Digital 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7/14 (evening</a:t>
            </a:r>
            <a:r>
              <a:rPr lang="en-US" sz="2400" dirty="0" smtClean="0"/>
              <a:t>) Human Resource Department receives email from EE indicating he/she wants </a:t>
            </a:r>
            <a:r>
              <a:rPr lang="en-US" sz="2400" dirty="0"/>
              <a:t>to meet with </a:t>
            </a:r>
            <a:r>
              <a:rPr lang="en-US" sz="2400" dirty="0" smtClean="0"/>
              <a:t>boss the next day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7/15 </a:t>
            </a:r>
            <a:r>
              <a:rPr lang="en-US" sz="2400" dirty="0"/>
              <a:t>Terminates </a:t>
            </a:r>
            <a:r>
              <a:rPr lang="en-US" sz="2400" dirty="0" smtClean="0"/>
              <a:t>employment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93% of information is created on computer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75366"/>
            <a:ext cx="7543800" cy="4038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199"/>
            <a:ext cx="5867400" cy="358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06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143000"/>
          </a:xfrm>
        </p:spPr>
        <p:txBody>
          <a:bodyPr/>
          <a:lstStyle/>
          <a:p>
            <a:r>
              <a:rPr lang="en-US" dirty="0" smtClean="0"/>
              <a:t>Timeline with Computer Forensics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0965" y="1828800"/>
            <a:ext cx="8229600" cy="4495800"/>
          </a:xfrm>
        </p:spPr>
        <p:txBody>
          <a:bodyPr/>
          <a:lstStyle/>
          <a:p>
            <a:r>
              <a:rPr lang="en-US" sz="2400" dirty="0"/>
              <a:t>6</a:t>
            </a:r>
            <a:r>
              <a:rPr lang="en-US" sz="2400" dirty="0" smtClean="0"/>
              <a:t>/6  Warm </a:t>
            </a:r>
            <a:r>
              <a:rPr lang="en-US" sz="2400" dirty="0" err="1" smtClean="0"/>
              <a:t>fuzzies</a:t>
            </a:r>
            <a:r>
              <a:rPr lang="en-US" sz="2400" dirty="0" smtClean="0"/>
              <a:t> re: business r/ship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/11 Go to social event together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/15 Forwards resume to competitor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/17 Competitor invites EE to meeting on 6/19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/19 EE attends meeting at competitor office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/20 (Sat) Install 1TB Backup storage device (USB)</a:t>
            </a:r>
          </a:p>
          <a:p>
            <a:r>
              <a:rPr lang="en-US" sz="2400" dirty="0" smtClean="0"/>
              <a:t>6/20 </a:t>
            </a:r>
            <a:r>
              <a:rPr lang="en-US" sz="2400" dirty="0"/>
              <a:t>Accesses company projects on server(recent)</a:t>
            </a:r>
            <a:endParaRPr lang="en-US" sz="2400" dirty="0" smtClean="0"/>
          </a:p>
          <a:p>
            <a:r>
              <a:rPr lang="en-US" sz="2400" dirty="0" smtClean="0"/>
              <a:t>6/20 (eve) Accesses company projects on server(recent)</a:t>
            </a:r>
          </a:p>
          <a:p>
            <a:r>
              <a:rPr lang="en-US" sz="2400" dirty="0" smtClean="0"/>
              <a:t>6/20 (eve) Goes </a:t>
            </a:r>
            <a:r>
              <a:rPr lang="en-US" sz="2400" dirty="0"/>
              <a:t>to Google documents </a:t>
            </a:r>
            <a:r>
              <a:rPr lang="en-US" sz="2400" dirty="0" smtClean="0"/>
              <a:t>account (cookie)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/21 Apple computer in EE possession (deleted email)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/22 Proprietary project files sent to competitor (gmail)</a:t>
            </a:r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with Computer </a:t>
            </a:r>
            <a:r>
              <a:rPr lang="en-US" dirty="0" smtClean="0"/>
              <a:t>Forensics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5334000"/>
          </a:xfrm>
        </p:spPr>
        <p:txBody>
          <a:bodyPr/>
          <a:lstStyle/>
          <a:p>
            <a:r>
              <a:rPr lang="en-US" sz="2000" dirty="0"/>
              <a:t>6/22-6/28 Employment negotiations (gmail)</a:t>
            </a:r>
          </a:p>
          <a:p>
            <a:r>
              <a:rPr lang="en-US" sz="2000" dirty="0" smtClean="0"/>
              <a:t>6/25 </a:t>
            </a:r>
            <a:r>
              <a:rPr lang="en-US" sz="2000" dirty="0"/>
              <a:t>EE connects USB thumb drive in LT (USB)</a:t>
            </a:r>
          </a:p>
          <a:p>
            <a:r>
              <a:rPr lang="en-US" sz="2000" dirty="0" smtClean="0"/>
              <a:t>6/25 </a:t>
            </a:r>
            <a:r>
              <a:rPr lang="en-US" sz="2000" dirty="0"/>
              <a:t>EE accesses server/files from home </a:t>
            </a:r>
            <a:r>
              <a:rPr lang="en-US" sz="2000" dirty="0" smtClean="0"/>
              <a:t>laptop (recent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7/8   </a:t>
            </a:r>
            <a:r>
              <a:rPr lang="en-US" sz="2000" dirty="0"/>
              <a:t>EE connects card reader for first time (USB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7/8	Empties trash (recover deleted files)</a:t>
            </a:r>
            <a:endParaRPr lang="en-US" sz="2000" dirty="0"/>
          </a:p>
          <a:p>
            <a:r>
              <a:rPr lang="en-US" sz="2000" dirty="0" smtClean="0"/>
              <a:t>7/14 </a:t>
            </a:r>
            <a:r>
              <a:rPr lang="en-US" sz="2000" dirty="0"/>
              <a:t>(evening):</a:t>
            </a:r>
          </a:p>
          <a:p>
            <a:pPr lvl="1"/>
            <a:r>
              <a:rPr lang="en-US" sz="2000" dirty="0"/>
              <a:t> EE connects same backup drive to laptop (USB)</a:t>
            </a:r>
          </a:p>
          <a:p>
            <a:pPr lvl="1"/>
            <a:r>
              <a:rPr lang="en-US" sz="2000" dirty="0"/>
              <a:t> EE accesses project files from server (recent)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Email indicating EE wants to meet with boss (gmail)</a:t>
            </a:r>
          </a:p>
          <a:p>
            <a:pPr lvl="1"/>
            <a:r>
              <a:rPr lang="en-US" sz="2000" dirty="0"/>
              <a:t> EE communicating with b/friend re: computer on BB (phone)</a:t>
            </a:r>
          </a:p>
          <a:p>
            <a:pPr lvl="1"/>
            <a:r>
              <a:rPr lang="en-US" sz="2000" dirty="0"/>
              <a:t> EE access web mail account; forwards “opportunities” file </a:t>
            </a:r>
            <a:r>
              <a:rPr lang="en-US" sz="2000" dirty="0" smtClean="0"/>
              <a:t>    	(</a:t>
            </a:r>
            <a:r>
              <a:rPr lang="en-US" sz="2000" dirty="0"/>
              <a:t>internet activity)</a:t>
            </a:r>
          </a:p>
          <a:p>
            <a:r>
              <a:rPr lang="en-US" sz="2000" dirty="0" smtClean="0"/>
              <a:t>7/15 </a:t>
            </a:r>
            <a:r>
              <a:rPr lang="en-US" sz="2000" dirty="0">
                <a:solidFill>
                  <a:srgbClr val="FF0000"/>
                </a:solidFill>
              </a:rPr>
              <a:t>Terminates employment (from client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61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USB Report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Arizona State Bar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November 4, 2010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3010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9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794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33400"/>
            <a:ext cx="7391400" cy="1162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Computer Forensics is now</a:t>
            </a:r>
            <a:br>
              <a:rPr lang="en-US" sz="3600" dirty="0" smtClean="0"/>
            </a:br>
            <a:r>
              <a:rPr lang="en-US" sz="3600" dirty="0" smtClean="0"/>
              <a:t>Digital Forensics</a:t>
            </a:r>
          </a:p>
        </p:txBody>
      </p:sp>
      <p:pic>
        <p:nvPicPr>
          <p:cNvPr id="8198" name="Picture 6" descr="http://t1.gstatic.com/images?q=tbn:ANd9GcTu8PlFaFzDmCPnPVlIKgiZy4Yu72PjCMydTBNP_Yh5B0GUATY&amp;t=1&amp;usg=__vBXDA-gyjU9U3Dh0NTG7OB3FlIM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75" y="2301409"/>
            <a:ext cx="25717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t2.gstatic.com/images?q=tbn:ANd9GcSi0x8z_rRVAha3Ga7RzqedYNjlmjF-S4AairXiSONRZUkBK2E&amp;t=1&amp;usg=__CVgcYo48y4p5qrafrZEndsiThRU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69" y="452213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2.gstatic.com/images?q=tbn:ANd9GcQIXbXMhuj2qCRzC4lvCSvli4wPzvdcfrc39gNktMuALFCupdo&amp;t=1&amp;usg=__RW-ImKERzVEjEpitbC66v6uyksg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9" y="21109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N:\EI Documents\EI Powerpoint Presentations\presentation gfx\iphone_hom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75427"/>
            <a:ext cx="2012950" cy="21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N:\EI Documents\EI Powerpoint Presentations\presentation gfx\ipod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55857"/>
            <a:ext cx="3586090" cy="19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27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Smartphones </a:t>
            </a:r>
            <a:br>
              <a:rPr lang="en-US" dirty="0" smtClean="0"/>
            </a:br>
            <a:r>
              <a:rPr lang="en-US" dirty="0" smtClean="0"/>
              <a:t>(Blackberry, Droid, </a:t>
            </a:r>
            <a:r>
              <a:rPr lang="en-US" dirty="0" err="1" smtClean="0"/>
              <a:t>iphone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u="sng" dirty="0" smtClean="0"/>
              <a:t>On the Device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Call logs</a:t>
            </a:r>
          </a:p>
          <a:p>
            <a:r>
              <a:rPr lang="en-US" dirty="0" smtClean="0"/>
              <a:t>Text/Instant messaging</a:t>
            </a:r>
          </a:p>
          <a:p>
            <a:r>
              <a:rPr lang="en-US" dirty="0" smtClean="0"/>
              <a:t>Pictures</a:t>
            </a:r>
          </a:p>
          <a:p>
            <a:r>
              <a:rPr lang="en-US" dirty="0" smtClean="0"/>
              <a:t>SIM card information</a:t>
            </a:r>
          </a:p>
          <a:p>
            <a:r>
              <a:rPr lang="en-US" dirty="0" smtClean="0"/>
              <a:t>Emails and attachments (e.g. Outlook)</a:t>
            </a:r>
          </a:p>
          <a:p>
            <a:r>
              <a:rPr lang="en-US" dirty="0" smtClean="0"/>
              <a:t>Phone directories/calendars</a:t>
            </a:r>
          </a:p>
          <a:p>
            <a:r>
              <a:rPr lang="en-US" dirty="0" smtClean="0"/>
              <a:t>Internet history</a:t>
            </a:r>
          </a:p>
          <a:p>
            <a:r>
              <a:rPr lang="en-US" dirty="0" smtClean="0"/>
              <a:t>GPS tracking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u="sng" dirty="0" smtClean="0"/>
              <a:t>Other items uncovered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274" y="2251241"/>
            <a:ext cx="4041775" cy="3951288"/>
          </a:xfrm>
        </p:spPr>
        <p:txBody>
          <a:bodyPr/>
          <a:lstStyle/>
          <a:p>
            <a:r>
              <a:rPr lang="en-US" dirty="0" smtClean="0"/>
              <a:t>Sync files</a:t>
            </a:r>
          </a:p>
          <a:p>
            <a:r>
              <a:rPr lang="en-US" dirty="0" smtClean="0"/>
              <a:t>Web based email – specific providers</a:t>
            </a:r>
          </a:p>
          <a:p>
            <a:r>
              <a:rPr lang="en-US" dirty="0" smtClean="0"/>
              <a:t>Where else to go to get info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9879"/>
            <a:ext cx="1447800" cy="19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9879"/>
            <a:ext cx="18288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14800"/>
            <a:ext cx="1196641" cy="202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2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Metadata on Cameras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429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0" y="1600200"/>
            <a:ext cx="390901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12,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Cellphones and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C:\Users\craig\Pictures\trade secrets\images[7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55473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craig\AppData\Local\Microsoft\Windows\Temporary Internet Files\Content.Outlook\COGKHRNP\mur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133600"/>
            <a:ext cx="3505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 bwMode="auto">
          <a:xfrm>
            <a:off x="381000" y="3429000"/>
            <a:ext cx="914401" cy="228600"/>
          </a:xfrm>
          <a:prstGeom prst="rightArrow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06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Smartphones </a:t>
            </a:r>
            <a:br>
              <a:rPr lang="en-US" dirty="0" smtClean="0"/>
            </a:br>
            <a:r>
              <a:rPr lang="en-US" dirty="0" smtClean="0"/>
              <a:t>(Blackberry, Droid, </a:t>
            </a:r>
            <a:r>
              <a:rPr lang="en-US" dirty="0" err="1" smtClean="0"/>
              <a:t>iphone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u="sng" dirty="0" smtClean="0"/>
              <a:t>On the Device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Call logs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Text/Instant messaging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Pictures</a:t>
            </a:r>
          </a:p>
          <a:p>
            <a:r>
              <a:rPr lang="en-US" dirty="0" smtClean="0"/>
              <a:t>SIM card information</a:t>
            </a:r>
          </a:p>
          <a:p>
            <a:r>
              <a:rPr lang="en-US" dirty="0" smtClean="0"/>
              <a:t>Emails and attachments (e.g. Outlook)</a:t>
            </a:r>
          </a:p>
          <a:p>
            <a:r>
              <a:rPr lang="en-US" dirty="0" smtClean="0"/>
              <a:t>Phone directories/calendars</a:t>
            </a:r>
          </a:p>
          <a:p>
            <a:r>
              <a:rPr lang="en-US" dirty="0" smtClean="0"/>
              <a:t>Internet history</a:t>
            </a:r>
          </a:p>
          <a:p>
            <a:r>
              <a:rPr lang="en-US" dirty="0" smtClean="0"/>
              <a:t>GPS tracking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u="sng" dirty="0" smtClean="0"/>
              <a:t>Other items uncovered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Sync files</a:t>
            </a:r>
          </a:p>
          <a:p>
            <a:r>
              <a:rPr lang="en-US" dirty="0" smtClean="0"/>
              <a:t>Web based email – specific providers</a:t>
            </a:r>
          </a:p>
          <a:p>
            <a:r>
              <a:rPr lang="en-US" dirty="0" smtClean="0"/>
              <a:t>Where else to go to get info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33684"/>
            <a:ext cx="1447800" cy="19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93375"/>
            <a:ext cx="180829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07936"/>
            <a:ext cx="1196641" cy="202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5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phone</a:t>
            </a:r>
            <a:r>
              <a:rPr lang="en-US" dirty="0" smtClean="0"/>
              <a:t> GPS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290763"/>
            <a:ext cx="4495799" cy="365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6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 Logging – GPS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2400"/>
            <a:ext cx="7620000" cy="42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3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pert Testimony Update">
  <a:themeElements>
    <a:clrScheme name="Expert Testimony Update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Expert Testimony Updat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Expert Testimony Update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 Testimony Update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 Testimony Update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xpert Testimony Update">
  <a:themeElements>
    <a:clrScheme name="Expert Testimony Update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Expert Testimony Updat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Expert Testimony Update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 Testimony Update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 Testimony Update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4995</TotalTime>
  <Words>524</Words>
  <Application>Microsoft Office PowerPoint</Application>
  <PresentationFormat>On-screen Show (4:3)</PresentationFormat>
  <Paragraphs>166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Expert Testimony Update</vt:lpstr>
      <vt:lpstr>1_Expert Testimony Update</vt:lpstr>
      <vt:lpstr>2_Office Theme</vt:lpstr>
      <vt:lpstr>3_Office Theme</vt:lpstr>
      <vt:lpstr>Phone Forensics    - Smart phones are Pretty Smart!</vt:lpstr>
      <vt:lpstr>93% of information is created on computer</vt:lpstr>
      <vt:lpstr>Computer Forensics is now Digital Forensics</vt:lpstr>
      <vt:lpstr>Smartphones  (Blackberry, Droid, iphone)</vt:lpstr>
      <vt:lpstr>Metadata on Cameras</vt:lpstr>
      <vt:lpstr>Cellphones and Pictures</vt:lpstr>
      <vt:lpstr>Smartphones  (Blackberry, Droid, iphone)</vt:lpstr>
      <vt:lpstr>iphone GPS Tracking</vt:lpstr>
      <vt:lpstr>GEO Logging – GPS tracking</vt:lpstr>
      <vt:lpstr>iPhone Geolocation Services</vt:lpstr>
      <vt:lpstr>Android Geolocation</vt:lpstr>
      <vt:lpstr>Computer Forensics is now Digital Forensics</vt:lpstr>
      <vt:lpstr>Computer Forensics is now Digital Forensics</vt:lpstr>
      <vt:lpstr>    Cloud Computing</vt:lpstr>
      <vt:lpstr>Cloud Computing Tools</vt:lpstr>
      <vt:lpstr>Social Networking Obtainable Data</vt:lpstr>
      <vt:lpstr>Summary</vt:lpstr>
      <vt:lpstr>Expert Insights</vt:lpstr>
      <vt:lpstr>Case Example –  Without Digital Forensics</vt:lpstr>
      <vt:lpstr>Timeline with Computer Forensics</vt:lpstr>
      <vt:lpstr>Timeline with Computer Forensics (continued)</vt:lpstr>
      <vt:lpstr>Sample USB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craig</cp:lastModifiedBy>
  <cp:revision>231</cp:revision>
  <cp:lastPrinted>2011-08-17T00:48:56Z</cp:lastPrinted>
  <dcterms:created xsi:type="dcterms:W3CDTF">2010-09-23T17:13:55Z</dcterms:created>
  <dcterms:modified xsi:type="dcterms:W3CDTF">2011-08-17T16:39:14Z</dcterms:modified>
</cp:coreProperties>
</file>